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4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5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6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7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8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19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0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1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2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23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  <p:sldMasterId id="2147483772" r:id="rId8"/>
    <p:sldMasterId id="2147483788" r:id="rId9"/>
    <p:sldMasterId id="2147483804" r:id="rId10"/>
    <p:sldMasterId id="2147483820" r:id="rId11"/>
    <p:sldMasterId id="2147483836" r:id="rId12"/>
    <p:sldMasterId id="2147483852" r:id="rId13"/>
    <p:sldMasterId id="2147483868" r:id="rId14"/>
    <p:sldMasterId id="2147483884" r:id="rId15"/>
    <p:sldMasterId id="2147483900" r:id="rId16"/>
    <p:sldMasterId id="2147483916" r:id="rId17"/>
    <p:sldMasterId id="2147483932" r:id="rId18"/>
    <p:sldMasterId id="2147483948" r:id="rId19"/>
    <p:sldMasterId id="2147483964" r:id="rId20"/>
    <p:sldMasterId id="2147483980" r:id="rId21"/>
    <p:sldMasterId id="2147483996" r:id="rId22"/>
    <p:sldMasterId id="2147484012" r:id="rId23"/>
    <p:sldMasterId id="2147484028" r:id="rId24"/>
  </p:sldMasterIdLst>
  <p:notesMasterIdLst>
    <p:notesMasterId r:id="rId52"/>
  </p:notesMasterIdLst>
  <p:handoutMasterIdLst>
    <p:handoutMasterId r:id="rId53"/>
  </p:handoutMasterIdLst>
  <p:sldIdLst>
    <p:sldId id="437" r:id="rId25"/>
    <p:sldId id="438" r:id="rId26"/>
    <p:sldId id="451" r:id="rId27"/>
    <p:sldId id="439" r:id="rId28"/>
    <p:sldId id="452" r:id="rId29"/>
    <p:sldId id="440" r:id="rId30"/>
    <p:sldId id="441" r:id="rId31"/>
    <p:sldId id="442" r:id="rId32"/>
    <p:sldId id="461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3" r:id="rId42"/>
    <p:sldId id="462" r:id="rId43"/>
    <p:sldId id="454" r:id="rId44"/>
    <p:sldId id="455" r:id="rId45"/>
    <p:sldId id="463" r:id="rId46"/>
    <p:sldId id="459" r:id="rId47"/>
    <p:sldId id="460" r:id="rId48"/>
    <p:sldId id="456" r:id="rId49"/>
    <p:sldId id="457" r:id="rId50"/>
    <p:sldId id="458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12" autoAdjust="0"/>
  </p:normalViewPr>
  <p:slideViewPr>
    <p:cSldViewPr>
      <p:cViewPr>
        <p:scale>
          <a:sx n="97" d="100"/>
          <a:sy n="97" d="100"/>
        </p:scale>
        <p:origin x="-11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EABC8-7B9D-4B1F-898D-29E5B4886CF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9018-64F1-464D-802E-DBD807D6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30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514202-3D73-433F-AC07-356453FB8C9C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D45BF2-1A3E-4D7D-B6B7-5C213E5A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5BF2-1A3E-4D7D-B6B7-5C213E5A80D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5BF2-1A3E-4D7D-B6B7-5C213E5A80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975C3-BC87-4F05-91BE-31B3DE134C3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45BF2-1A3E-4D7D-B6B7-5C213E5A80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9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3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002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435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055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15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043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9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10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90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783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791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8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18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290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12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628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252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793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389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972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733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149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3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754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22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87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019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345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25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103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890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636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122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5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912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833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810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571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643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720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760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540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069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348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9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060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744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338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177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831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445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607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138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990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2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3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154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679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751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837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207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970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4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199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412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0162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9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1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782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322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115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365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14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053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348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225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570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31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678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94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4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648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443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7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737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582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467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738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3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251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065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464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08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517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241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001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074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952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408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80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481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774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412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887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400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6587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342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654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4633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4900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4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80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548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2798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15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098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1391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429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376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5092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5110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999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07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46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362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069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560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8305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1714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3341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9696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3153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879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70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853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5253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4726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538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1701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5813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455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0850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7667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7568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5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461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6037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0663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189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4735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9260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0180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6886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905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2849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86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575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669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766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375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404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8432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8099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0531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8183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8318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16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0022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6486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1479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8748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3857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12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0092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7975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1302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4717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45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661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1345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4093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7797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1837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3373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3216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5390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6008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8865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29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0203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5288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3723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2888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5067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6267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0967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0729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948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5334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30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1744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0940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8592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4513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9111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0633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989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0947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3889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2620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71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8831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9377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65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2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9881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1908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2732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0757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0988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7398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8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82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970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246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834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84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9868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4495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0014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6408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157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8851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32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1507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6899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864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3218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4467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2651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339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6319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0193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0987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42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8642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4012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4709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76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4518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693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6793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5912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032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3313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81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5797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7084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0880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1237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6786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5010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1966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2835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7842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5027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14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4955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8222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3955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6763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8265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9247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181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6567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3656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4945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90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8700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6839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0829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5078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0170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9886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6974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8432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5331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8019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62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09928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6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77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95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0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34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72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29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91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7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81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30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495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40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00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4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550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49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98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09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0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1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95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6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95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13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18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97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81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80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14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5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712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5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57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731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8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615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33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34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336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032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677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47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701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39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075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5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147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346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811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74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404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7BC2-4838-41F2-B73E-F91BC03B0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76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B044-2CB5-4EF0-9B26-C5020B6847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148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0235-4BCA-485B-AA9F-1E7A9BF51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077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AEEB-B149-4156-B93D-5C9ED67FB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358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1705-E1AF-42B6-B139-5DC1A38A65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9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938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261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463D-183D-4250-BDF9-DE3C196EB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438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CB08-0D80-47E3-858B-22DB7D785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818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EBA-32EF-446E-855C-01F730A4C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4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683B-F2B0-474A-8221-D2DA53999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32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A3F4-83FE-4F80-BE70-1F7376B82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513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F636-BD20-49FF-BDBA-8B8E842BB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661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97A6-3506-4055-845C-E52B1AE6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926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F24C-5850-4BEC-811B-DF3F050D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645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ED56-76F8-4D43-B7F0-B5924E34C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9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2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87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slideLayout" Target="../slideLayouts/slideLayout29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slideLayout" Target="../slideLayouts/slideLayout34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47.xml"/><Relationship Id="rId16" Type="http://schemas.openxmlformats.org/officeDocument/2006/relationships/theme" Target="../theme/theme24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4" Type="http://schemas.openxmlformats.org/officeDocument/2006/relationships/slideLayout" Target="../slideLayouts/slideLayout3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9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6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7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9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8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8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4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9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3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8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3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5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1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5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8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5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FEDF-5BF5-4AAB-8158-39EA94DC54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0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cgP7tKrjUZBzxM&amp;tbnid=UstyYLY1vGor9M:&amp;ved=0CAUQjRw&amp;url=http://www.slideshare.net/PakLiam/spermatogenesis-vs-oogenesisgerminario&amp;ei=wddqUq6oPIzqkAePioAw&amp;bvm=bv.55123115,d.eW0&amp;psig=AFQjCNG4kw8m7WB171Q4FSYdDplwCTsq8w&amp;ust=1382820103421129" TargetMode="External"/><Relationship Id="rId1" Type="http://schemas.openxmlformats.org/officeDocument/2006/relationships/slideLayout" Target="../slideLayouts/slideLayout2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8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0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648200" cy="5410200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omic Sans MS" pitchFamily="66" charset="0"/>
              </a:rPr>
              <a:t>You have body cells and gametes</a:t>
            </a:r>
          </a:p>
          <a:p>
            <a:r>
              <a:rPr lang="en-US" sz="3600" b="1" dirty="0" smtClean="0">
                <a:latin typeface="Comic Sans MS" pitchFamily="66" charset="0"/>
              </a:rPr>
              <a:t>Human cells are divided into two main groups:</a:t>
            </a:r>
          </a:p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Somatic Cells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&amp;</a:t>
            </a:r>
            <a:endParaRPr lang="en-US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Gametes</a:t>
            </a:r>
          </a:p>
          <a:p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11" descr="http://www.google.com/url?source=imgres&amp;ct=img&amp;q=http://publications.nigms.nih.gov/insidethecell/images/preface.gif&amp;sa=X&amp;ei=533lTI37HoP_8AbTwc3VDA&amp;ved=0CAQQ8wc&amp;usg=AFQjCNFL0RxJid_P-K_Hl4ogI447ZNuB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065" y="1447800"/>
            <a:ext cx="4186935" cy="474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8382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6.1 Chromosomes &amp; Meiosis (Cell Division Part 2)</a:t>
            </a:r>
          </a:p>
        </p:txBody>
      </p:sp>
    </p:spTree>
    <p:extLst>
      <p:ext uri="{BB962C8B-B14F-4D97-AF65-F5344CB8AC3E}">
        <p14:creationId xmlns:p14="http://schemas.microsoft.com/office/powerpoint/2010/main" val="881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Human chromosome pairs 1 through 22 are called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autosomes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9874" name="AutoShape 2" descr="data:image/jpeg;base64,/9j/4AAQSkZJRgABAQAAAQABAAD/2wCEAAkGBhQQDxQUEhQVFBUWEBQVFhcWFRUWFBQWFhUVGBQWFBUYGyYeFxkjGRUXIC8gJCopLSwsFR8xNTAqNSYrLCkBCQoKDgwOGg8PGiwkHBwsKSwsLCwsLCwsKSwsLCwsLCksKSwsLCkpLCksLCwsKSwsKSwsLCwsLCksLCwpLCwsLP/AABEIAOEA4QMBIgACEQEDEQH/xAAbAAABBQEBAAAAAAAAAAAAAAACAAEEBQYDB//EAEQQAAEDAgQDBQMICAYBBQAAAAEAAhEDIQQFEjEGQVETImFxkTKBoSMkM3KxssHwFBU0QlJTc9EHJUNikuFjFpOiwvH/xAAZAQEBAQEBAQAAAAAAAAAAAAABAAIDBAX/xAAkEQEBAAICAQMEAwAAAAAAAAAAAQIRAzEhEjKBIkFhcVHB0f/aAAwDAQACEQMRAD8A4ogUK74Z0EnmGPI2s7SYMHe6+g8Um7ozSujVwwWZOcypUJ77Q4tMDqwiB1u71T4HFGqzU65kiYiekeqHXLiuMt/hLaurVzaF2pUydhKnETV0amZSJm2wk+CIBB0ILoEDQujW2lSOEQSDbJwhaOEQTAIgEEk6UJ4UiSlPCUKRkyKE0KRkJRQmhSCUJRkISEgJQlGUJUnMoSjIQkKQkkoSUmehGHQ15/8AG/7pvPJNC6Ns18fy3/dK3Dh7oqsqqEYat1v0EH5M72EWhSeH/ob8qjh6QuGVOnD1zboNtOnuAD0//VJyAzSJMXqONtotEKerl9t/a0aFzzExh3+bT6aoXZoUXPP2Z94u38Z39PeiPPxe+Ijqp/V7SbHVynf5QC/vKtsqcTQpk/wDZUFYRlrJMd/wjd1p6X3V9kbfm1L6gVXfm9vz/qcAqfit5FFvm+N7zonbyV0AqDjQfJMHi7eINhzItyPuRHPh94OJKpFKiefZjrG4J91vs8Fp2Cw8lj+KRNLDib9k3eBNrX62K2NId0eQ+xVb5fbPkQCcBOAnAWXnC94bEkCXBokxJOwHUnoipkOEtuJIkXFjB+IPoouZYFtZrWvMDtGnoSQHQGnk68gi4LZVXS4ZLmgGqH7y8M7zu87WyzoDCSSW/wAQ9DZaDQehQ6hJHMRI5iZiRymD6Knfwt7Wlwa46r6NtX6RNp2isweVFvgBMyjKThw4F2rVt3dIA11XAAdAKkWj2dhsLa8JsJQihKEgEJiF0buPNZfh/MXOrVgXFwbSJBLiYI/G+6ZHTDj9UtaMhCQqHhbGuqPrAuLo0wSZ2kH7PgtAQqs54+m6cyEJCbGVSym9w3DCRMRPLeyp8Bnbn4arVJBc11jAgAlp99id0yHHjuU2tyEBCh5JjjWo6nGTqIkCByiPVTiEMZY+m6OkihJQZ6F0ZT1WNwQ6R1GkyPeLe9DCMCxvHdd90rcOPuiDljWuo1BpOkB5IvLmlsgddoHu6rvkpHZQBEOcDO87yfVQ8mf3MQdr6rjlAJBEfD8F34b+jf8A1XdZ2bvKr09XLPpy/f8Ai3aFxzNgNB+oEgAGBvOoQfcbqQ0LhmzooOPSPf0jxmPRE7efj90Qaga/ADumxDQBuHguaHT5/eVvldQOo0yBALBbpFvwWeoGMuH9Rw5zcuAjxE7q74b/AGSl9U/eKr07cuOsflZAKo4qY3sWktLiH2jlaXSehFvyFcgKi4y+hb01Hx/h5dIRO3Phn1wPEb2GlQqaJ/eESAGw1xafAgfBaRhkA9QsbxF+yYbf6ERzIgNn8PgthhB8mz6jfuhV+zfLNYz5dQEQCQCIBZcELFUG19DdezxUhriHEMLmugscHDvGCRzBCrzwy7SGdp3Neogh5cfpAW6i64h95kkhOeGiGva2oIqPL3hzdUntXvbpkmGhr40wRLQQAS4lhw48aGio6Tr7WoDBI0M7OxdJcKjGOHKNY53y0CrwsYDWVA2IcRovIc/S8XsQHNbIj2RcRCtMsyrsJgzqDZsRLm6tTje5Mj/iFV1OGntlzHNDyGtGgFopDUwOLNTp06e0JH8T5CZ3Cz3NcNYZ8pUhoBIc0vr9m6oSTLmtqMiIjQNrFovlooTQia2ABvAAk7nxKULTIQFmuHSwYmuxrNMyRPQOIcBPKTP/AFC08LFcPmcZVv8A6DxNxcECR0Erc6d+Kbxqbwo5gdWa1hb3muEzOm7dN9gCPjzWgIWW4PdOJr/UbyjZ0W6Cy1hCsu2eafUi4xgNN4cNQ0OkdRpMhZ/KXMdgqzSwlrS4uF9TgQHN8bCP+Oyv8yHyL+XcPl4+ay2R1Pm2KP8Ava645WJBEX8kz+2+Obx+YtuG3g4cACNL3NPUneT43VmQqTg36B/9Z3Wdm7yr0hZcuWazp4STwkpzZ+EYFnfUf90x8U0J3zpOnfS4DlcggLRx7ioyRnyGIkjY3k9LGZ/H381K4Yb8i7+ofutuueW4SqyjVloFR8wJAnzI63UvIMI+nSIeA1xeXQI5gdLcip6uTKXHLz95/S0aFDz4fNn3ja+0X8/zPPZTmhRM8eG4Z8mPZEwDz8SFR5+P3RR6f8sFwIquvyF3W8QT5+S0HDY+aUvqn7zlRCoBlgkgTUN4t+9yMEfmyv8AhwfNaX1T94qvT0cvt+f9WQCz3G1cNpMBJEuMR1EdbLRgInUwRBAPmAftWY8+GXpu2L4mrhuHwzSSCaIIi3IbgiPxutphm9xv1G/YERpg7gGDIkAweo8V0AVa1ln6pIQCIBOAnhZczQnhPCeFE0JJ4TwpBTQihKFIMLC8Mt+eVuZ7GoIuebe7z5/kbDdrHcN4ar+lVnupOZFN4EtgFxIgCbHblZal8O3FdY1y4IHy9e890eJ9o7n/ALPwWwIWY4Nw1QVazn0nU7BveaRJna4vA6LUkKvbPNd5IWZt+Qqcvk3esW+KyeRM+ZYqTzF5PQXmRy8ffzWvzKk51F4Z7RYQ2TAnoSs7leU4hmErgtDar3AtbLRMbyRa9+aZW+PKTHz/ADB8FNjDu/rH7rbq+IVZwvl76NAio0Nc55dAi0gdLcirUhDly3eVsKEkUJIc2fhG0JoXSmyTAWw56yKjRHdLXEm8ggsgdLhx9FKaEzKd4tbe4gR1PJG0fkXQdUbQmr4RtVpa9oc07go2hdGhSVrMFTeXUDTb2TA0gaXCHG9nE97fcdYuZi1oUQxoa0AACABsAnaugCDu04CMBMAjAQkfA4hz9eoRpqFoMObIhp2deQSR7uSlgJAIgEEgEQCQCIBSNCeE8J4UgwlCKE8KQIShHCaFIEKJj8S5mjSwv1VWNdAkMaXAOcfIH+9gpsJoUgISEcJioOZCh1cQ4V2sjulhJMEkHvc5gCw6mXDZTiEJCU5EISF1IQEKBQnTwkos/Cd5hj/6bh6hKE72AtcDsWOmN4gzHjC3O1h4yioymp82rzYa7bbSw/nyUvhkk0DP8x0eVoUfK6VM4Wq2SG97URAOmxaRy2j06Kbw5p7ABvJzgeV99uQghVenlv039rVoXDNsQadBzmktMtuInmYv1hSWhQ89ptdhn6yQ2xkdZEe7kfAlU7cOP3RX/rOoMva/UQ8vcCZuQNYAM78vQK6ySsX4em53tFl53mTuqKvSpuyxu4AIjae0BcLjmCZt4hX+Slpw9PRIboETv4z4zKL07ct+n5TgFV8Q5u7DtboAJdqmZ5REfFWoCz/GlJhpUy+ZDzpjpA1A2PLbpE9UTtz4tery6Z1xA+iykWhvfph5mdzeB4QCtDTMgHwCyfFYo6cO8h0QCADvT7pLdjeOfKT1WuZsI2i3lyVeo3nJ6ZqCAWfz3iJ9CuxjQ2CWTN3d4mfdELQgLKcUdkMZh3PBJGnUAbaNZibWhxHO4sjEcWvV5TMx4hfTxjKIDdJqMb1d3g2Z9fzK0ULJ5x2Tc0okgl0sDr2kyKZ2tBI53gdL66FZLk1qGhZuhxC92YCh3dJc8WFwGzEnrb8wtNCyNA025uYaZdqEz3RU0SSLdGkRJ3JtsqdVcetXx9nfK+In1caaJ06YfsNtJMSfL1WkhZPJTSGaVgxplwqQZsHAy+Lcx5x8BroVl4q5db8AJi6xfDWNJr1wXF0YckGSYI/G620LIcLOpDE4hrWkAtLgSZGgOIeBYWk7+ESYlOPTXHdY0uDMSXVK4Li6AyCST1H4LUkLMcFGmHV2saRdpEmTouANhsQb85961BCMu2eX3OGJrimxzjMNaSY3Pkq/DZ6ypSfUAdDHQRaTcAR6qbmbWmjU1iW9m6RtIjkeRWYyg0jl+Ia5p0gnVeC4GCwi1oEcuW3Jak2sMZcd2fdfZbmLcRT1tkDURfqFJIVTwk5pwwDRBa9wdO5NjPhYi3grghDnnNZWQoTIkkMs+lUnQ6LHQ7w/dPPknQ4gxTcf9jvsW52sPdFJkjz2GJ7w33kRFgT4CFN4RcTRdJk9q77GqDkrow+IMj2tx/b8+ancID5B230rtvqtTenr5fbl+5/S/aoeekjDujw36SprVXcS1Q3CuJMCWifMrM7ebj90U1Go79WAgj6Z036aj5/mVoOFT8zpeTvvuWaNQNypsmAazgD/AMv7LT8Kj5nS8nH/AOblXp6OX2/K3CzfHL4pNE76vXu/hI99lpQFnONsNUcyl2dNzyHGdI1RtEtieqMe3Li9yr4nq/NcPc3w7Psv9g/Mrc4T6Nn1G/dCxnE2W1TTwzWUnPIohjoGqDAGkgbc77LbYdkMaDya0egCsq6clnpjoAsNx46K7IO7WSOZgm4/P2LdgLJcV5DXr4mmabA6nDZcXNGkgmZBMxHSUY1nhsmXlB4odGY04P8AqUSRz3bBHh7v+t9CyGd5BXq5hTe1gNLVTcXS3u6Y1SCZ5cpWxVlelyWWTQYWDn/OWR/PdboSHfDwW+hY+jkdf9a9q6mOybUc4PlpsQYG8zMWhEvirjsm9q/KD/m8cpreYs4kHqt9CyGT5FiG5k6pUphtNpqQ+WnUHatIF557clsYTld1ctls0Arz/hr9sq7kfo9Qe7u28T4r0KFQ5TwjTw9So8Pe/W1zYdHda6JuNzbdUuosMpjLtRcDT+k1+Y7NsHw1W8/NbQhVWQcLswbnua97y/8AiiwBmLbnxVuQi3dZ5MplluIGbtBw9Wduzd4LH5FfCYuT+8wzt5WWyzek52HqNYJcabgBIE+EnZZXKcprtwOJBpEPe4FrDAJjeBy/GFqXw6cdkx+UrgSewqT/ADj91uw5LREKl4OwNSlhyKrCwuqF2k7gQOXLY2V4QiuXLd5UoSTp0ObOp3MDgQRIIgg7EFMjatsoFKhSY79HFMaXN1GSbzqtBufYN5tZWOCwTKTdNNulszF9+pJ3RNC7NU1crRtRlgIggEHcESD5hC1dWoDhSAc59M026GtbGxBJE6SzTAgQdz7Q901jYECyFoXRoQRBG0IQjCCi5ZmHbBx06dLy3eZEAg7W32U8IWhGAgnAQ4iroY50TpY50SBOkExJsNl0ARAISPl+K7Wk18RM2vycWyJAMGJEgWIsFJhIBFCkaFGx+M7JurSXCTMESIY51hzJ0xHipSU3UUfA4rtaYdAF3CztTe69zSWugamnTIMCxXeE4jbp8ElIEKBmWYmj+4XfJVKntAfRlki/g+Z8OcqxQwoBc1CQjIQkJDmQq3FZroqaC0XfSaJeAXdpqnSIuRoJgxYHwm0IQOapOZCEroQgKQdJOkpM4iJgE9ATsTytYXKZNiHltN5G4Y6PC266TtYzdkcsHjXOol5AnvQA15BgwIAuf+ipOWYg1KTXEQSOQIG/KeXiqLK8Wf0WuQ42fZ3SdEuHhv8AFWHC1XVh+cCo8Celj+Kr0754alv5XTVyzDEmnSc5oBI6hxHjOm+3PZdmqDxDULcM4gxdoJnYGZ9bD3onblhN5SCxWZvZhW1QBqLQSHNeGiQSbC4HQlWuHfqY0mxLQSCIuR0O3ksfUxjjllMzA1lpMiYBfA8Z29y0nDtYvwlEnfswPQkfgizw654ax3+VkFW59mT6DWGmBd4BljnbkABsWm+x35KzCy/HmIc1jBMNOrbcutA/GVY+azxzeWlvnGZvpPohgs94DpY5zrkWbFpibTKuQFhOL8e7Rh3SQDRa8RuX7nyi1/Fbuk6QD1APqjKeIc8dSDARAJgEYCw5knSTwomhY/CMq/rdwIdpBqPMzp0EWcOUEkDzEclsYWFZjnHOmgH/AFHsIn90tcPhAWseq68f3/SRkLKv6zqhweAwVC6SYAc46CORB5eR6LYrCZLj3OzgjVM9q1wnpqI9CB6LewrPtcvYFn8jzevWq1mvYB2YjYjv8m35ECedoM3WhKwfC2OccbXk70XnwlrrE/H1VOhhNyrzhrNquINXtWaQxwbsQdUS5sHpbyncq7KxnAWKc6viA4m7WO94MesFbQhWXY5ZrJHxNQtY5waXENJDRuY5BVmDzp1TDvqik7ukgN5vDTBgb2vbwKnZxULcPVIsRTdf4fisdkeLeMDi5MEOBEkW1QDF4gwtYzcOGO8d/lqcqx5r0hULS0EmJ5gbOUkhUHA1ZzsO8Onu1nb8pDTy8Z9VoSs3tzzmsrChJOkplm0OKfFKof8Axu+zryRpVKIe0tcJBEEdQtjG6u2fyd+nB4gyLv35fu38ArHg8fNj/Vd5bN28Eww9Gmx1HszoL2B0u37SIdMzAMDlEetrgMCyiwMpiGi+5JnqSVbds+SZSz+UxqrOKakYV0mJc0T4XnztyVo1NicGyqwsqNDmnkfgfAoc8bqysfWqRlVOSBNV3SD7dvWPyFquGB8zo/U/+xUU/o1TRhnUhGuoGsMDT2eo6hBm8OiL7zCu6FEMaGtAa0CABYADkEb26Z5+qa/LqFkP8RK8NpC8Eu5Wnu8+sfatgEemeU/35RPNEumcMvTdvP8AjN5DcKwg/QMtB32I+tyjxXodFsNHkPsUHAZo2s4DQ4fJsqNLovqaxxiJEt7RoMHc+9WQCLdtZZ7kggiTBOEMHARQmCIBCNCq8Tl+Go1v0hzA151S8NcYhjnOcYsDpae9z25q1QVaIeIcAR0IkbEbeRI96jKrstyzDF5xNKm0Pfql3Pch1pgEkGY3VnCajQDG6WiAJt5kkkk3JJJMnqu/6MVbXaOQs1hMhw+CqVHzVcX0qjiDcNptLe0h0AT3huZgFav9Gd+SuNXLQ/2mtdYi/QxI9+keitmWxR8PcMUsJqdTNQmoB9JEtG+mABfrN7K5IUg4V35KE4V3h6p2Lu+ar8dhBVpvpkkBzS0kWInmD1WZo5LQw9GphnVas1alNpdpg6nyaem0H2TO/P3bQ4R3h6qPWycPMuY0mQZP+2Y+02VtS2eFTkWRtwlLs2uLpcXEugSYAsBsLKeVLODd4eqA4J3h6p2zd3zXBOu/6G7w9UlbWqyaNqBGCACSYABJPgBJtzXRiTY+yBMkAkEEEgEgjYjxXdqh0Mwpua54d3WG5i+42HPcLtgsY2q3UwyJI2i4/IU1cMp3Exq6NXNqVfFNpML3mGiPHc2sgSbuokNYOg3n3nc+a6hVozul2IqydBOna83tHuU3BYptVjXs9lwt9n4IsbuNnmpDV0agaujQssmp0GtMhrQYAkAAkDYSOQXYBCAuODzGnVLhTeHFhh0T3TexPuPohrSWEQUTA5jTrAmk8PDTBImAYmJjopgUtaOE6CpUDWlx2AJMAkwBJsN1Ewud0qlB1Zpd2bdUnS6e7vA3KtHVT4ShR8vx7a9MVKc6TMSCJgwbHlIUmFlaNCnN2HkFChTm7DyRTDLlSxDXTpcDG8HbzRV/Yd9V32FeZ8G1z22K6DCVOvIiIvtC1jjuOuOO49KpYhr50uDo3gzHmihYL/DOqTWxA6NZ8HEW8IXoDaZOwlGU1dDLHV05OIAk2CClWa8S0gieRlQOKf2Kt9T7XBUH+GtUuoVif5w6823mfFOvp2pj9O2vIQkIwZQlZYNCSJJSYJKsQGO1CRpMjqI2SSrUQ9jmnZwIMWMHxXocMfF8qrKqrP0WsCywLpFyXaoIBvM3jfkPNTuGHg4cCI0vc0+JsSSeZv8ABRaWBoU6b6Be7vOAcb6tRgtuBA5X2vfdWmVZa3D09DJIkkk7kmOnkrbvnnjZdfysGqHn72jDP1DUDAAvvNjYi4IUxqbE4JlZhZUaHNPI/AzyKI5Y3VlZ2rXY7K2gsHtaAAdnNJGsGd+fvK0WQVg/C0iGho0AQNhEi3oobcLhajBh9I0g2aW1GlpguB1EAglskEm4ndXGFw7abAxgDWtEADYBFu465ZSzX5d2roEDV0Cy5iWP4VzZrsVie7A0F86nEgMgEXJ3meq2ICpsNk2EwbnkNLe0a7VPaObphznNBuBIa4xudNlS6jpjZJZVbwJmAqVMQA2O818yT4abk7etzK2QVVkeQUMMHOoNI7SHElznW3aBOwvsrYKyu7tZ2W7iLmlYMoVHOiBTdMmBtzI2WR4ezhv6vxLi0Q18+0e9rjTLgdxEWPIc5W2r4dtRjmPAc1wIcDsQdwVTU8vwdCm/D6IY4t1tLargdRhri8g2BAEzANrFUykhxykmnHgHGCphDAA01XAkfvSGmT43j3LSQouWZTSw1Ps6LdDZJiSSSdySTJNh6KXCzbujK7u4aFObsPIKFCmt2Hks0Ql5/wAEY1gxmLaKTW6mOqADkGugsEkw0l0/9Qt+/Y+RXlfBbPn+IF/2WtaIMd3y9fid1vDqu2E3Kuv8N8U3tMSxtNrO814iZAu3RcmGiLDxK1WOyqpVqNc3FPosAYHMbrBcG1NTwHNcI1ttqjUIEGCQcL/hiPnmJuZ7IbjT++OX53XpCOWbyWfjJEz147CsS0Pb2b5adnAg2Kw/DeYNblmJAZ7FTkXana4ILiHTI235AdZ2PEYnB1v6R/DlzWC4Pyp2JweMpMfpcatOC5tgRqs4cuY8OloWsNen5OPt21PAuN7XB33bUe0mZ1bHUT173K1loCqfhPIXYPD9nUcHvLy9xExcAAAm5238VclYt8ueWt+DQnSSWWWBRtQI2r0vOGpgWPILmyQ5rtzu2dJieUqa1cWrq1BdmrsxcWrs1BccNldNhBaDIJMl73XOqSZJn2nb7aj1Vg1cmqNmuNfSpg02do8us2CZABc7b/a0geLgslZNXRqz7+KBrAYyW6iHFzi2JdVDCe6dIimHmdmOmDzJnFcz8k4QGm7t9VMvj2bOMaWt3cSNpRtrTRBcqmCa57XmdTWuaO84CHe13QYM9YmypKnFRa3U6gQCJHynhSPfJZ3BFUdbgjxVplOa9v2ncLND9MEyecTAgG20mJE7oOk+nTDQALAAAeAAgfBGEwRBQOFEflFNzy869Rex/wBJUA1MENOkOiACbRF53UwIkEkkk8IRlMbsPJRIUyLe7mJG3Mc0VqGIkEe71WL4Z4Gq4evXfVrMcHUn02aQZAfHeIMadthM9Vd5fww2jUpODyey1QC1ve1zq1kbkTDDbQ2WiQSuNPhUh2rtntnTrawkB+ljWEkggy4Mk+fhJplY3LpB4L4Pq4KpVfWqNeXANbpnaZkyBE2sPVatUVThZxgDE1QABG5II096XON9TdXgVYZbl5o6pcXSGAEzJ06rmSb94N52pt91bbfIt35LOMEa+HqUmuDS9haCRIB3EjnsqbgrhqpgqdQVXte97we7JADQQLkCd+llYY3h8ValR5eQX0wwQ2CzSWlr2OBDg+W3dNwGD9wJYvIw+pIe5jA2mGsYXNADD7PdI7ukED67vBO7rS340sihVE3hd4cHHFVSZ32J2m+qdw0+bQrfCUSym1piRO2wkkwPATA8AEMu8J0MpKTALo1cXg8uqemwh0zaI3PhePzv6+lwSWrs1QGUHxGvp58ufuK7ClUj2x6D+35+KNnSe1dmKD2L4gO/hvJm2/I7roKVTk8G1hAubxNrD+yNpYNXVqhOoPJ9u0GOVy0iTHiZ/tCFmFq3+UFx08ALGDG0+vW2a0tGldGlV7MPV/mD0mfdH4+8KbhmuDQHGTzPVBdgUYQBGEIQRBCEYQThOmCJCJJOkpGhTW7DyUNTG7DyRWorc0znsHsBb3DBe8uIFMF4YJAadyT7RaDEAk2Q5fxJRrvYxmvU9rnNDmEd1unU7yGtn/uN8Yn1sGx7mucxjnMMtc5rS5p/2kiW7DboENHL6bI0U6bY20sa2PaFoFrPd/yPUoaVTeJQOyL6eltVrXtLXh5bTcJa6oyAW+MSOhdBhf8AqyjExVu2QNFz3WPIF9wyox1+TxzBAs2ZbSbMUqYklxhjRJO5MC5Tfq+lM9nTnSGzobOkCA2Y2AtCgrXcV0QCYq2Ok/JkkO78MifaLWOd0gSSEL+LKAAPfIIJaWskODdetzYNw0scD4i0yJsn5ZSO9KmbEXpsNiZI22m/mmGW0hMUqYmJhjbw0tE2/hJHkYSlW/i6gNU9p3Pa+TPdPd1AmYBbraTeL2Jgq4XGpllJ0zSpmbGabDN5vIve67lQJJJJSYFG1JJel53Vi7NSSRS7NXZiSSC6tXVqSSy06tXRqdJBOEYSSQRhEEkkIQTpJIJ06SSkSlt29yZJFMOmSSQ0SFOkoBKFJJKMUJSSUCSSSUX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9876" name="Picture 4" descr="http://ghr.nlm.nih.gov/handbook/illustrations/normalkaryo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Autosomes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are chromosomes that contain genes for characteristics </a:t>
            </a:r>
            <a:r>
              <a:rPr lang="en-US" sz="36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 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related 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the </a:t>
            </a:r>
            <a:r>
              <a:rPr lang="en-US" sz="36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sex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of an organism.</a:t>
            </a:r>
            <a:r>
              <a:rPr lang="en-US" sz="36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33796" name="Picture 4" descr="http://apbrwww5.apsu.edu/thompsonj/Anatomy%20&amp;%20Physiology/2010/2010%20Exam%20Reviews/Exam%201%20Review/human_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98520"/>
            <a:ext cx="4622800" cy="2773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7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3.google.com/images?q=tbn:ANd9GcRMSoH06IebHEeUTFegxSmX7LWB2i9YUptXRPthwU2_k_alWNge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2225552" cy="1905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23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chromosome pair in humans are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sex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chromosomes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2770" name="Picture 2" descr="http://education-portal.com/cimages/multimages/16/sex_chromosom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811" y="1981200"/>
            <a:ext cx="6424664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3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066800"/>
            <a:ext cx="624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humans, an organism with two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chromosomes is a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organism with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is a male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6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s://encrypted-tbn2.gstatic.com/images?q=tbn:ANd9GcRIYQxAEFzh6SoEGcFSrCryYzrRTQqrKTNatnPApZ1mDBI4KP8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094" y="330200"/>
            <a:ext cx="1369106" cy="2057400"/>
          </a:xfrm>
          <a:prstGeom prst="rect">
            <a:avLst/>
          </a:prstGeom>
          <a:noFill/>
        </p:spPr>
      </p:pic>
      <p:sp>
        <p:nvSpPr>
          <p:cNvPr id="35844" name="AutoShape 4" descr="data:image/jpeg;base64,/9j/4AAQSkZJRgABAQAAAQABAAD/2wCEAAkGBhQRERITEhQVFBIWFBoZFRcWFBgZGBgYGCAXFRUXGhYYHCceGBkjGxcVIC8gIycpLCwsFSAxNTAqNScrLSkBCQoKDgwOGg8PGjAkHiQsKiwtMSovLS8tLTIqLCwsLCkqLywsLDQsLDAsLywsLCwwLCksMCwqKSwsKSwqLCwsKf/AABEIAL8BCAMBIgACEQEDEQH/xAAcAAEAAwEBAQEBAAAAAAAAAAAABQYHBAMBAgj/xAA9EAACAQIDBgMGBAUDBAMAAAABAgADEQQhMQUGEkFRYSJxkQcTMoGhsSNCUsEUgpLh8GJy0TOisvEVY8L/xAAbAQACAwEBAQAAAAAAAAAAAAAABQMEBgECB//EADMRAAEDAgQDBgcAAQUAAAAAAAEAAgMEEQUSITETQVEiYXGhsfAUMoGRwdHh8RUjQlJi/9oADAMBAAIRAxEAPwDb7RaBEEJaLREEJaLREEJaLREEJaLREEJaLREEJaLREEJaLREEJaLREEJaLREEJaLREEJaLREEJaLREEJaLREEJFoiCEtFoiCEtPk+mIIQRAiCF8dwBckADUnKedHFo/wurf7WB+0ontN2i7FMMhIFuOpbnckID2yJ9JRdnValKv8AhEh1Um41zFj9DK0lQGOtZO6XCTPFnzWNrhb1EyrY+/tehlUPvVGqufEP9r6n53ml4LalOt8DAkAFlBF14gCLjlrJI5Wv2VKqoZaY9rUdQuqIiSqikREEJERBCRPw9YAgEgFjYXIFzrYdTrM33h9plQs6YVOAAkcbZsbZEgaD6zw54burNPSyVBswLS7xeYnjttVcd7tizeGmEOeRYXJbLK5BWWr2d7ZYVGwzNdSvEoJuVYZkeRFz/L3kLahrnWTCfCJIYi8u1G4WhREre/W12oYcLTJFSqeEEahQLuR3tYfzSdzg0XKWQROmkEbdyrAuJUmwZSegIv6T0vP5+NNhVULcMxvlrlzll2dvviqDk1HLi9ytTMfI6r9pWbVDmE6mwN7ReNwPl+1rkSJ2FvJSxSKVIVze9MsOIWyJtzHeS0tAgi4SJ8bo3ZXCxSIidXhIiIISInJjNqUqRVajqrObKCcyew+kL2XWtLjYBdd5418aifG6r/uYD7zJ94PaFia/EKX4NL/SfGR3bX0tIgipibO5YkKACc8lFgLyq+pA2TyDBXvGaR1luVKsrAMpDKdCCCPUT9zOfZ3tUpXNAnwOCVHRlF8vNb/0iaNJo3523S2rpjTSZL35hDEGJIqiCIEQQsn36r1Ke0ajKVsUpgBhcEW+md5XMDtRhVqO9MMCc+EkWzsLA+UvftL2C7slempIC8L8OZFrlTbpmReZ1TUpxHXxcusUzAh5W6w4xSUzTfkAfp/hd+PcYmrRWlfqwZfECdB3sATO2g9TD1FdGKsNGHPsw/YyApsWqljcaWIOYNhz+cnqG172SvnfJanI9mkQJVySPKLbt5/X1Wmbsb0ri14TZayjxLyI/Uvb7SemJfxb4fEpwGzA8QIOYHS/MHTyM1rd/bi4ulxqOFgbOt78J/cHkYygmz6HdZHEcP4B4kfyHy98lJxESyk6SG3k3lp4NLt4nb4EGp7novee+39vU8HSNSpnyVRqx6D73mYbQqDEVauIapekWJDn9FzwKB1tlbzleaYMFhumuH0PHOd47I8z09/Rce1tt4mq4xJY8SMpS2iZi3CvIXt585+BXoqA1RuKq2ZRFu1zrfkud54bQ2g1RGRB7unbTLjfpxHl5SPwWK/Dvzub/wCa6xcXEla9kIMe2W3p0XZsfajKpVVFud/ivkLaZSQ3GxTNtWnlaxIPT4WkLgqDXqGxtcfW5H7+kuvs12MTiXrlbKinPq7ZWvzsOL6T1ELvAUVeWMgkffcEfcLUJnntTqVFq4QpawWprpfw8ueV5ocqvtD2G2Iw4amCXpNxADUqcmsOfI/IxjOCWEBZDDXtZUsL9tR9wQsvXah98XakGsoFkNrDmbHnP3tXELXWmlK9y4uCMwBy+ZP0kelN0dr3J5gcgO2s/AxHvKguCAF10N8/7RVcrd8FtwQeX4U6+HaiQVJBU5MMip5TQt0t8RXtRrZVreE6Cpb7N25zPsHtewCVzdTktS2nZhPPabGi6BfiY3Wx+EDPiBHLpJY5Sw3GyWVNG2pGR/zcj781uESv7pbyDFU+Fv8ArIBxaeIacY8zqOXzlgjRrg4XCxksToXljxqEiJB71bzrgqXFbiqN8CX1tqT2H7idcQ0XK5FG6V4YwXJXjvZvcuEXhSzVyMl5KP1N+w5zKtrNWqfjuzM5cXJ73sO3lO98SpJxFQljUJYAnM3zFzyA0+Uitp4l6ytfIAXVRoLZ6RXLKX+C2mH0bachrRc8z75LsxOKpKjKql2KnMZC9te85cDtVygUEKoByAPnmec5MJiC1MHoPtkZ+dnUmF7jLi+h0kOqv5GjsuPP+Kw7jOz7RoHoWv0+FgZs4meeznd9xVbEOpChSKdxa5bUjsBlfvNDjOnFmLG4q8OnsDewt5lDEGJYSpBECIIS0j9o7AoV14alNSASRbIgnUgrY3yHpJCJwgHdemuLTdpsVQdtezNfdt/Dkl+K/C5Ga2+EEAZ3tr6yi4jCtRZqdRSLZMrCxHmP3m8SJ3g3bpYymVcWaxCuPiX/AJHYyrLTB2rdE8osZfEcs2o68x+1i+AxqqjmoCVYHhbU2XRfnlaTe6m2qmEqh3uQxHvV/wBB0t3XX1kbvDsB8LWFF78F+INoGUZKR8z8rT4tRiLfnUa/qB0P+dJQF2O7wtPLw5ourXewt0pVAwDA3BFwRzBzBnytVCqWYgKASSeQGZMp3s02/wC+otRY+Knmov8AlPL5H6MJ5+0bbtgmEQ2NTxVSNVQaepH07xpxRkzrFigf8V8Oeu/d1+yrW3N5hi64NUcNFeM0jzsOEMp6k2B+ZHlXaeIzKZhVJKKTkA2d/PlP3tSsTZUyFPNLcz18rZTo3e2EcbXQKDYqeI20Ug2Y9g1sucWHM92u62kfCp4bjRoHp++a4Q7VCFpgkk2FgSSeigay97v+zlmw4Wvei3vS2QUsUYAEHkpuARrbPLOW3d7dWlhFFgGq28VQjM9lH5R29ZNS9HTgDtLL1mLvkdaLQdVCbK3Nw2HVlCcfFbiNTx34cxkchY9BJlKYUAAAAaACw9J+oloNA2SV8j3/ADG6RETq8LjxuxqNYEVKSNfU2sf6hn9ZUdrey+kwZqDMrW8Ksbre/wCoDiHPrL1EjfG1+4VqCrmgN43EeiwfHbMq4VzTqqe4bmOoOjDuJ57KxaKzGpf3ZuqMTfgC3NrfpNzNu2vsaniaZSqtxyI+JT1U8j95jm9G674J1pMS1Jzk9rBlHiPkeR9YvmgLNRstbh+Ix1Y4b9He9v0v1sLaNShVWsLgjNUP6D+U9yD9jymz4DGrWppUT4XW4/4PcaTFqNQlArWLqPwyfzL38tJbvZjvFxGph3OebL5/nHz1+RnumflOXqqmMU5mYZQO03fw/ivuMxa0kao5siglj2ExzaW8DYjEGrVBKsCaK8lFwOH04T3zlk9pu3OJkwinwgCpWt0/Inz19JQcY5fQeIZqPLl6f5lO1Mhcco5LuD0jY2cWQau27hy+/p4r5QfMofynLy5Tsw+CqVnFOmrMx0UDPzPQd52bs7ttjaqFQyqB+I+llPLoWvoO01zYuw6eFQJTGdvEx+Ju5P7aCRwwF+p2VnEsTZBdjPmO/wDVU9gezRVpj+IPj4uK1NsgLZqTbPPPLprLbs3YVDDgilSRL2vYXJtpcnM2nfEYtja3YLJTVc0x7bvpySIie1WQxBiCEEQIghIiIISIiCFG7f2ImKpGm2R1Rv0tyPl1EyLFYZqFU06gIZDYjqO3XkRNvlA9ruDpphDizk9IquRsXDsFC+YJv5XlWeHPqN06wvEPh7xSfIfIqo7sbTGH2nQ4GASoeF75CzXHPvn8pzba2ma2KxDnVqjC/IIpKqAfICZpjsU+IbicgLyUHIf8mSGx9vtTtSYcS6Ied9AD20kToXBlkwhxGB85J00DQeuvly+yv2A2e2IqLRQXZtOg5m5/TzM2HYGxEwlFKS5kDNrZkklj5C5NhyvIfcLYKYejxkq1dx4yrBuEahLqSPPv5CWqTQRZBc7pZilbx5Cxnyjz70iIllKEiIghIiIISIiCEnHtXZaYik1KoLqfUHkR3nZE4RcWK9NcWkOabELDdsbNqYauaL/EpvTI0K9B2tp/ac1PaH8PjMPVpkX94vF0IJAI8yLiad7SdkpUwdSu1g+HQuG6qubLf7d/OfzhtTab4k/ppg5Lf6seso/DuD9NlqBi0RgDn6usQR75LQdqYlqmIxDve5rPxHyYqoHYACduxtiPiaq0qepzZjoijUn/ADM2ma7N29UoeH4k76jy6/2n9L7lbGp4fDqVZXdwGd1N73zUD/SAfqTONp3F/a2RNisQg/2t7Wt0UrsnZSYaktKmLKvqSdWPcmdkRL4Flli4uNykRE6uJERBCGIMQQgiBEEJERBCREi94duphKJqNm2iLzZuQ8uZM4TYXK9MY57g1u5XNvTvUmDTk1Zh4E//AE3RfvMo24MVtClUWvWcoc+EZICM1soyNj1naxfEVGrVmuxzY9ByAHTkBOLa20uL8NPCq6kHPuL9ep5adYvkmLjotZTUccDMpAJO5PoFlGMwb0ahR1sw7ajkR1EmtztgDEVeJyqop8PEbcT9B5a+k0vcTc2lj61SriafvaCLwrx3sXNtCDfQE/MdZ4b2brjA4goihcPUPFTsLBf9PyJ+0lfI7h3VGnooxWGMHUC4Hf0+iU6FTBOtWgxBGoGhH2I7f2mqbs7ypjKdxYVF+NencdVP9plWytpg/gVTr8DHr08jP3RxNTA4gVaZtY5jlbmD1B5+uoleKUxnuTKrpRWN/wDY2PXuK2uJxbH2smJpLVTQ6jmpGqnuJ2xmDfULHuaWktO4SIidXlIiIISIiCEkZt/b9PB0jUqHP8qjVj0H7nlOjam00w9J6tQ2VR8yeQHczI8Xj6mOrmtVyUfAv5VUftz76yGWXINN0yoKL4h2Z+jBv39wX521tbGbQWqj1ClB1INNRZeHoTqfnMf2js9sPUNNxmNDyYciJrW0sfwj3aXF/UDkT/qOtuQ7zy3W3VXaWLUV1NWhTUmpckciB4lIN7258jKsUrs2ut03rqSN0JcAG5enoepWc7s7EOKrWYgICOIk2uTotzzP2mmJhKuDK1KLFWXUDn5cj5Ge+9+5VPAVR7lOHC1BkLk8DDIjiYk97k8+0+bM2iSfc1jfLwOfQX+08TPJfbop6GEQ04e3Vrt/19NlpW6u9C4ynnZayjxL1/1Dt25adJPTGUd8LWV6Z4SDl07g9VOk1XYW2VxVJai5HRl5qw1H/B5giW4Jc4sd0kxGi4B4jPlPl3KRiIlhKkiIghDEGIIQRAiCEiIghfitWCKzMQFUEknQAZkzLN68cMRix+KjoVHueFrgA6gjk9xmD2ls9oTscI4R1CBl98L+LgNrCw5XIJ7Sh1MFSNJSSDfNWBzVVzZv2seZEpVMluytFhFOAOM7vHh79F57UxHAoVT1C+ejP8tB3uZD4TAPiKtOhTF2c28h3+VyewM8qbOXUEixIUM7W4Rey8R6TUvZ9ug2G95WrAe9bJbMGAXIlgR1y+Q7yCJhebJlVztpoy8EE8vfr9FZ9i7ITC0Uo0x4VGvMnmx7kzm3o2CuMw7Uzbi1Q9GGnyOh85LwYyLQRl5LIMleyQSA63uv56xOGbxI11qIbdwR/wCp3pthalH8XKouVudxLp7RN2aS8eL4zTYi1gvFxvbLUgLpcnPTSZ1hsKyOKg8SAeNjbK+jZ/5lFb2FpyrcU88dQwSjS/Loeeque4O8NPDAiqagNRwAlvAii3jYnMnO2QyA5zVBMNxVJm4WVCQbEtkBbmbakWvoJre7mPpPSWnSqmr7tAOMgi40vmM7WtLVM82ylIsYp25uM3nv3fpS8REuLPpERBCQTEhN8KlT+ErCiRx8BLeKxFPPjI72BHrOE2F1JGziPDOqp+/eO/iatFFqU2w5vwhHBJcZMGGoOYt2vbnIXH1xSXhWxI17tyHkuRPewni2zaQwwc2JPwMD+Y6m/QZkjoJCVjUWxYFkJPC2htfM+p+sUOeXuutxDAxkYjadrjpc9fFH4nYKt2qObdySdfMnL5za90d3FwWHWmLcZ8VQjmx5eQ0HrzlV3B3OdKxxFdR4RenZlZWJ0YFSQQB9T2miy9Tx2GYrPYrVB5ELD2Rv3lR+3djriqD0n5jwnow0P+crzFsRhGRnpOLVKbED5ZTeZQvaJu4pIxfvBS4Vs/hLFjollyzOlyR8InKmO4zjcKXBawMcaeT5XbeP9/SqP/yyVKH4ps65d2HIjvJPcXeBaDPUquyqeFeALfi/+xjoAM9LnMyoUl9y6ufFnck/f/OkkMftNCeJbsSM7af1GUmuLTmCfy07ZGGHkt2Vri40n2QG6WNp+5p0FrrWqJTBNuSnQX5gXA66aSfjZpzC6wksZjeWlIiJ6UaGIMQQgiBEEJPDHYtaVN6j/Cilj5DOe8pXtM2pw0UoKc6hu3+1dPVrf0zy92Vt1PTw8aVrOqqFCn/GV6lSqL8bEkX0HIX7D7SD2nSCH8JjwsTYE5lAbAk6MCQdR0zkqMX7ukUXJ6nhv0B+I+l5C4iqGckZKBYdlUWH0tFHzOuVtg50Q7O2wCld2N16mOvZqS8DAMpez2NvEFscgD11m14XDLTRUUWVVCqOgGQma+yTZPE1TEMMwLL5vmfRQB/NNPjCnaA26zWLTOdNw+Q9TukREspOuPa+zRiKL0mNgwte17HkZjeO2bSD4lKNRqi06Y4S62s9zey8xcAXPebhMj30www2MrgL4a6hh0BJJP8A3BvWVaho0cnuETPBdG08rj6EX8lx7LqJigXUlaxHCwPMgaBuluUmd39o+4q4ewCgllbX4fz/AFs0rmxcdTXEMqUyrupZfFdQwBOQ624vWdu0MUVRGAzpksT1/ULdxeVM2VyclnGblOxH4I9VsoMSE3P2wMThlYap4CL30sVPzUiTcaA3FwsZIwxvLDuEiInV4Xx2ABJNgMyelplO0Ko2jXapmoD+71OacvI2z82MuW/22f4fCOPzVLotj1B4j6ZfzTMcPtE0MOQPjLBr9/8A3KdQ/wD4rQYVTOyGYb3sPyv3XpUjWehSSyrcI9zxFgM78mGVs8527J2Q2NSkirTW2bAvwkgHRAdbkXOeUihtFR4lp2qsDc8VwCdSB119ZYPZthvf16bWsKIZr9b3VPux+UgY0EgdU0qJXNY53/XYnXW3jzK0zZOzVw9FKSCwUfU5k+pM7IERmNFjHEuNyk5NrbOXEUalJtHW1+h/KfkbH5TrgzhF9CutcWkOG4WDbx7JSlVNKnW97wCz3QqA97cIzzsRrynlsWqGBuLsDYk625eWXTpLF7Rtme6xvGBZay3/AJvhb6gH+aVHAvwYjh5P99R9b+sVPYGkjot3DUOlYwk3zDu357WVm2LtE4avTq8kazd0Ov0z8wJsaOCARmCLg9uUxWrTy8x/6mj7g7U99hFUnxUjwHy1T6G38ss0z92pLjENwJRy0P4VkiIl1ZxDEGIIQRAiCEMyz2hU6gxRqVFIQgLSNxYgC5z5G5Jt3mmY7EinSqVDoiMx/lBP7TG95N8K+MSmlQU7Br2AIubW1uep9ZVqXDLZPMFic6bPYW2Prp9lFYirdhnov3uPtecVS/AerED1zP7z47DOyspBsSjZdNJYdytjYfFFhiMQabAj3a+FCxNxe7Ag2yy7yjHc6LTVgbGA++g+p18LrS9wcB7rA0ur3c/zfD/2hZYp5YWgKaIi6KoUeQFh9p6xs0WACwMr+I8v6lIiJ6UaSge1vZ/FRpVRqjFfXxj/AMT6y/zh23Tomi5xChqSjia4J052GcjkbmaQrdHNwZ2vtex5LBarmm9KqNVIP7/sPWT+1Ns4f8rhgeSgnXQX0521kVvA9GrXZ8JTtS/KHvqNTYnIZHK89MLhQVUmp4mJHgUC1s8ibnpnFTr31W3jZGWBwP8AL8jvstJ9m+xqlChxuQFqqpVM7gC/CxPIlSMvKXGY/u9vFWoYmjSNVzRBXwlrixbhYfW/ymwRlA4FthyWRxSGRk+d9u1qLJEQTJ0rWbe1BKjVqRZWFBVyb8pY3Zh2OS69JQ8UeLgHU3z7f3P0li3l9oFTFU6tE06fu+MWPiuRc8OZOR0NxKzUQD4VcEc1INvMRRMQXkhfQcOiMcDWyAAj3fxXysbByOlh8/CPvNW9lez+DCNUIzqPYf7U8I+vFM83U2ZSxVZkr1xSUC4JUKWIIsLnIcz8ptWx9nLh6NOkhuqCwPXmTl5y1TtucyRYtII2cK+pNzv4rtiIl1ZtIiIIVI9q+A48KtQfFTf6N/dVmUY0EFKg5Z/uJ/Qm1MPTek61gDStd730XxXyzyteYfvY2GNYnBqTRAt4iwHEDY8IOYXT6yjUNIOYc1qMHma9gidcZSTfly0vfdd+J2nRA/6gNwDZfERfMDLQ+cuns32fUVXr6Uao8IPxEqcmtyGbDvM72ds73tPjLqlmI4VQX9Se/SWDY28NbDGkgqsaKuLqeE+G4LDTLK+nWV4HBrrlX8QhL4SyMi/O/wCNFrcQIjZYhDEGIIQRAiCFXt/cTwYCvyLAJ/UQD9LzGm+NL9z+/wCxm3b07eTB0RUqIXVnCcItq19b5WymJY6ur1HYIyhmJCo2SgkkAdhe0X1QOYWWtwFzRE4OFtd7j7WXOFso63z+/wB517r4cvjaCEZe8p/+XEfsJxORbLjFuqq2Z+Uuvs0TBtUT3hf+L954BYhbKLjJcv1ayOIXs1W8QLQHSg30tpqtaiBEaLDpERBCTg2/S4sLiF60X/8AE2nfPjjI3zFtJwr002IK/nnDrdWUCwu3mbi+frpPJMVwqOXCQf2krvLthMXW4qFBaIUWZdOI55kJYaWHykS9EgX90nof3ih7SSvoFPJEyO50J1IPL7KUoXxFSn7gF6hB8KZsMudtAD1m7UGJVSRYkC46HmJ/POxd56uAre8pohZvCRbKxtrbyE33Y+MNbD0ajABnpoxA0uwBNr8ry5TNte6zuNSCTJltlF9db6rskfvBifd4Wu97FaT2PexA+tpITg27tNMNh6laqC1NB4gACSCQuhyOstu2KRxfO3S+o06rAQuSi+r/ANh9xPembFyCMz9Dnb0tPXbWOp1q71KNM06TZqq2FtATw8rkE2FtZxFgBYF7X5opiWxBX0dzmuj6EjY8u4r7RoF6gC9DcdyQLjqNZ/RVGmFVVGgAA+WUxXcShhHqn+JdlqcSCkFXhBJJOZAPMDpNtEZQa3KxmKdktj6X8NenVIiJZSdIiIIXjjKXHTdf1Iw9QRP54oUiQ47n6i8/o2YlvhtKhVrFMLQNE0yVqZ8HEQbA2XLKx75yrUg2uE8wYtMha7bQ8rfVQ2FxnBSIB/MG9Mj+0lKVQVrBDxM2irmxOmQGcg3pWBPulPmWM6Nhbwvg6y1UpJxAHLsRYg5yixhutNUTxAEgi/Lv9Vv2znJpUywKsaa8QIsQbC4Pe86JHbvbSOJw1GsyhWqIGIGgPQSRjcbLAPFnEHqhiDE6vCCIEQQqr7ScEKmCNxcJURvLVb/90yxVQaKJvVaiHUqwBUixB0IOolH2p7MFZiaNQKOSuCbdgwzt5iU54nuN2p/hdbBGwxzaa6G3ks5rDi5ASxezvZt8cjjMIrsbaC6lR9WHpJrC+yt7/iV1C/6FJPq1gPSXXY2w6WFTgpLa+bMc2Y9WPP7TzFC8G5UtdXwOYWx6k6KQiIl5ZtIiIISIiCFiu3tmthq9RWS3iJU21UnwkHykW2IJ/NlNz2hsqlXXhqoHHK+o8iMxK3X9mWGY3D1VHQFT6Erf1vKDqV1+zstVDjUZYBICHd2xWWDAe8ZFClmLZAaknQTedmYX3VGlT/RTVf6QB+0j9ibo4fCHipqS/wCtzxN8uS/ICTMsQxFm6UV9aKggNFgEkJvphPe4HEIRccF/6SGP2k3PjLfIyZwuLKhG/I8P6EH7L+f8NhkRQtrkT7VsfygdJpG2fZorsWoOEv8AkYGw8mGYHaxkXQ9llYnx1aSjqONz6ELFvBkvZa//AFCjLcwNu638Va3V2Vx4zDgZ/iKxA6L4ifpNxkNu9urRwY8F2qEWao1uI9hbJR2EmZeiYWjVZquqGTSXjFgEiIkqopERBCTGt6tnmhi690txOWU21ViWB9SfnNlnHtLZFLELw1UDDlyI8iMxIZouILBMcPrBSyEuFwdCsPbEk6EfSeIojmCSTy/aabivZdRY3Wq6joVVvrlJPYm4mHwzB/FUqDRnINj1VQLA98zKrad/NO5sXpyOyCfFSG7mCNHC0KZFitJQQeRtcj5EySiJfAsLLKudmJPVDEGJ1eUET5efbwQkReLwQkReLwQkReLwQkReLwQkReLwQkReLwQkReLwQkReLwQkReLwQkReLwQkReLwQkReLwQkReLwQkReLwQkReLwQhifCYghf//Z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https://encrypted-tbn3.gstatic.com/images?q=tbn:ANd9GcSsLn4qf-6aEO4JnBjgy-m2lvF7fSgTmtqvU4G9p-D83LqSI9VF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925" y="2590800"/>
            <a:ext cx="1499444" cy="1499444"/>
          </a:xfrm>
          <a:prstGeom prst="rect">
            <a:avLst/>
          </a:prstGeom>
          <a:noFill/>
        </p:spPr>
      </p:pic>
      <p:pic>
        <p:nvPicPr>
          <p:cNvPr id="8" name="Picture 4" descr="https://encrypted-tbn0.gstatic.com/images?q=tbn:ANd9GcRep1BMS-RFWdl4e8CN3OfLwou5_2um46RSB6mSwqc5ne9PNXe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892" y="2590800"/>
            <a:ext cx="927253" cy="1143000"/>
          </a:xfrm>
          <a:prstGeom prst="rect">
            <a:avLst/>
          </a:prstGeom>
          <a:noFill/>
        </p:spPr>
      </p:pic>
      <p:pic>
        <p:nvPicPr>
          <p:cNvPr id="30722" name="Picture 2" descr="https://encrypted-tbn1.gstatic.com/images?q=tbn:ANd9GcS4ilW_VoJAPe9OM4eTIaEbJ874yd7wqTl0MuYDFKITYaFK3kT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8971" y="297657"/>
            <a:ext cx="1193097" cy="1281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3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9" y="457200"/>
            <a:ext cx="533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larger X chromosome contains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numerous genes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many unrelated to sexual characteristics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5052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Y chromosome directs the development of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male sexual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characteristics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carries few genes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22" name="Picture 2" descr="https://encrypted-tbn0.gstatic.com/images?q=tbn:ANd9GcShIHdOs89TV01vw1ktloM5viJT5C38zrvIxoLSL9RIpNzQYkb3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62000"/>
            <a:ext cx="2690947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s://encrypted-tbn0.gstatic.com/images?q=tbn:ANd9GcQCxsthAQu8ZUQuFZqfRNJZ3CQR3t6RqKDUyBxEiJ6N5OYNAN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1219200"/>
            <a:ext cx="5955323" cy="516128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A </a:t>
            </a:r>
            <a:r>
              <a:rPr lang="en-US" sz="2400" b="1" u="sng" dirty="0" smtClean="0">
                <a:solidFill>
                  <a:srgbClr val="FF0000"/>
                </a:solidFill>
              </a:rPr>
              <a:t>karyotype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looks at all of the chromosome pairs in order. </a:t>
            </a:r>
            <a:br>
              <a:rPr lang="en-US" sz="2400" b="1" dirty="0" smtClean="0"/>
            </a:br>
            <a:r>
              <a:rPr lang="en-US" sz="2400" dirty="0" smtClean="0"/>
              <a:t>What </a:t>
            </a:r>
            <a:r>
              <a:rPr lang="en-US" sz="2400" dirty="0" smtClean="0"/>
              <a:t>is the sex of this human?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1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about this one?</a:t>
            </a:r>
            <a:endParaRPr lang="en-US" sz="2800" dirty="0"/>
          </a:p>
        </p:txBody>
      </p:sp>
      <p:pic>
        <p:nvPicPr>
          <p:cNvPr id="87042" name="Picture 2" descr="http://www.channel4.com/learning/microsites/G/genetics/lectures/images/karyo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77873"/>
            <a:ext cx="6096000" cy="5303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5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81000"/>
            <a:ext cx="8382000" cy="2362200"/>
          </a:xfrm>
        </p:spPr>
        <p:txBody>
          <a:bodyPr/>
          <a:lstStyle/>
          <a:p>
            <a:r>
              <a:rPr lang="en-US" b="1" dirty="0">
                <a:latin typeface="Comic Sans MS" pitchFamily="66" charset="0"/>
              </a:rPr>
              <a:t>The fusion of an egg and sperm is called fertilization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endParaRPr lang="en-US" b="1" dirty="0">
              <a:latin typeface="Comic Sans MS" pitchFamily="66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fertilized egg becomes a zygote  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0" name="Picture 2" descr="http://leavingbio.net/HUMAN%20REPRODUCTION-WEB_files/image0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43250"/>
            <a:ext cx="4952999" cy="3714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eiosis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divides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number of chromosomes in the gamete to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 up to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number of chromosomes in the parent body cells.  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 (2n)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 Haploid (n)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6.2 Process of Meiosis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025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CONCEPT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meiosis, diploid cells undergo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 divisions that result in haploid cells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2895600"/>
            <a:ext cx="3960812" cy="3763963"/>
          </a:xfrm>
          <a:noFill/>
        </p:spPr>
      </p:pic>
    </p:spTree>
    <p:extLst>
      <p:ext uri="{BB962C8B-B14F-4D97-AF65-F5344CB8AC3E}">
        <p14:creationId xmlns:p14="http://schemas.microsoft.com/office/powerpoint/2010/main" val="267835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457200"/>
            <a:ext cx="7543800" cy="5668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cells, or </a:t>
            </a:r>
            <a:r>
              <a:rPr lang="en-US" sz="36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cells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up 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</a:t>
            </a: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 and organs.  </a:t>
            </a:r>
            <a:endParaRPr lang="en-US" sz="36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-DNA in somatic </a:t>
            </a: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</a:t>
            </a:r>
            <a:r>
              <a:rPr lang="en-US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	</a:t>
            </a:r>
            <a:r>
              <a:rPr lang="en-US" sz="36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passed </a:t>
            </a: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to offspring</a:t>
            </a:r>
          </a:p>
        </p:txBody>
      </p:sp>
      <p:pic>
        <p:nvPicPr>
          <p:cNvPr id="53250" name="Picture 2" descr="http://images.wisegeek.com/types-of-human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48684"/>
            <a:ext cx="3486150" cy="3309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09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un.ca/biology/desmid/brian/BIOL2060/BIOL2060-20/2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9063" y="0"/>
            <a:ext cx="926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0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610600" cy="243840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Cells go through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two rounds </a:t>
            </a:r>
            <a:r>
              <a:rPr lang="en-US" b="1" dirty="0" smtClean="0">
                <a:latin typeface="Comic Sans MS" pitchFamily="66" charset="0"/>
              </a:rPr>
              <a:t>of division in meiosis: meiosis I and meiosis II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Meiosis creates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genetic diversity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sz="3600" dirty="0" smtClean="0">
              <a:latin typeface="Comic Sans M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3005138"/>
            <a:ext cx="5562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5012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Some REALLY important things happen during Prophase 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1. The homologous chromosomes line up to create a </a:t>
            </a:r>
            <a:r>
              <a:rPr lang="en-US" sz="2400" b="1" u="sng" dirty="0" smtClean="0">
                <a:solidFill>
                  <a:srgbClr val="FF0000"/>
                </a:solidFill>
              </a:rPr>
              <a:t>tetrad</a:t>
            </a:r>
            <a:r>
              <a:rPr lang="en-US" sz="2400" b="1" dirty="0" smtClean="0"/>
              <a:t>.  </a:t>
            </a:r>
          </a:p>
          <a:p>
            <a:r>
              <a:rPr lang="en-US" sz="2400" b="1" dirty="0" smtClean="0"/>
              <a:t>2. The inner most chromosomes then </a:t>
            </a:r>
            <a:r>
              <a:rPr lang="en-US" sz="2400" b="1" u="sng" dirty="0" smtClean="0">
                <a:solidFill>
                  <a:srgbClr val="FF0000"/>
                </a:solidFill>
              </a:rPr>
              <a:t>cross over</a:t>
            </a:r>
            <a:r>
              <a:rPr lang="en-US" sz="2400" b="1" dirty="0" smtClean="0"/>
              <a:t>.  </a:t>
            </a:r>
          </a:p>
          <a:p>
            <a:pPr lvl="1"/>
            <a:r>
              <a:rPr lang="en-US" sz="2400" b="1" dirty="0" smtClean="0"/>
              <a:t>By crossing over, the cells have a higher genetic diversity. 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</a:rPr>
              <a:t>In the picture, the letters represent </a:t>
            </a:r>
            <a:r>
              <a:rPr lang="en-US" sz="2400" u="sng" kern="0" dirty="0">
                <a:solidFill>
                  <a:srgbClr val="FF0000"/>
                </a:solidFill>
              </a:rPr>
              <a:t>alleles</a:t>
            </a:r>
            <a:r>
              <a:rPr lang="en-US" sz="2400" kern="0" dirty="0">
                <a:solidFill>
                  <a:srgbClr val="000000"/>
                </a:solidFill>
              </a:rPr>
              <a:t> (different versions of the same gene).  The inner most chromatids </a:t>
            </a:r>
            <a:r>
              <a:rPr lang="en-US" sz="2400" u="sng" kern="0" dirty="0">
                <a:solidFill>
                  <a:srgbClr val="FF0000"/>
                </a:solidFill>
              </a:rPr>
              <a:t>overlap</a:t>
            </a:r>
            <a:r>
              <a:rPr lang="en-US" sz="2400" kern="0" dirty="0">
                <a:solidFill>
                  <a:srgbClr val="000000"/>
                </a:solidFill>
              </a:rPr>
              <a:t>.  When they separate, they have </a:t>
            </a:r>
            <a:r>
              <a:rPr lang="en-US" sz="2400" u="sng" kern="0" dirty="0">
                <a:solidFill>
                  <a:srgbClr val="FF0000"/>
                </a:solidFill>
              </a:rPr>
              <a:t>swapped</a:t>
            </a:r>
            <a:r>
              <a:rPr lang="en-US" sz="2400" kern="0" dirty="0">
                <a:solidFill>
                  <a:srgbClr val="000000"/>
                </a:solidFill>
              </a:rPr>
              <a:t> some their alleles.</a:t>
            </a:r>
          </a:p>
        </p:txBody>
      </p:sp>
      <p:pic>
        <p:nvPicPr>
          <p:cNvPr id="5" name="Picture 4" descr="Image result for crossing over meio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516438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99039" y="35799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Tetrad</a:t>
            </a:r>
            <a:endParaRPr lang="en-US" sz="1400" dirty="0"/>
          </a:p>
        </p:txBody>
      </p:sp>
      <p:cxnSp>
        <p:nvCxnSpPr>
          <p:cNvPr id="10" name="Straight Connector 9"/>
          <p:cNvCxnSpPr>
            <a:stCxn id="6" idx="2"/>
          </p:cNvCxnSpPr>
          <p:nvPr/>
        </p:nvCxnSpPr>
        <p:spPr bwMode="auto">
          <a:xfrm flipH="1">
            <a:off x="4876800" y="3887688"/>
            <a:ext cx="141339" cy="227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018139" y="3887688"/>
            <a:ext cx="163461" cy="227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4495800" y="4114800"/>
            <a:ext cx="941439" cy="1600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32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1336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During meiosis I,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homologous chromosomes</a:t>
            </a:r>
            <a:r>
              <a:rPr lang="en-US" b="1" dirty="0" smtClean="0">
                <a:latin typeface="Comic Sans MS" pitchFamily="66" charset="0"/>
              </a:rPr>
              <a:t> pair up  along the cell equator and are divided into separate cells.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69634" name="Picture 2" descr="Meiosis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961" y="2593896"/>
            <a:ext cx="6528774" cy="4264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320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2362201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In meiosis II, sister </a:t>
            </a:r>
            <a:r>
              <a:rPr lang="en-US" b="1" dirty="0" err="1" smtClean="0">
                <a:latin typeface="Comic Sans MS" pitchFamily="66" charset="0"/>
              </a:rPr>
              <a:t>chromatids</a:t>
            </a:r>
            <a:r>
              <a:rPr lang="en-US" b="1" dirty="0" smtClean="0">
                <a:latin typeface="Comic Sans MS" pitchFamily="66" charset="0"/>
              </a:rPr>
              <a:t> are divided into separate cells making a total of four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genetically</a:t>
            </a:r>
            <a:r>
              <a:rPr lang="en-US" b="1" dirty="0" smtClean="0">
                <a:latin typeface="Comic Sans MS" pitchFamily="66" charset="0"/>
              </a:rPr>
              <a:t> unique 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haploid</a:t>
            </a:r>
            <a:r>
              <a:rPr lang="en-US" b="1" dirty="0" smtClean="0">
                <a:latin typeface="Comic Sans MS" pitchFamily="66" charset="0"/>
              </a:rPr>
              <a:t> cells.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73730" name="Picture 2" descr="Meiosis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196" y="2345748"/>
            <a:ext cx="5799404" cy="4283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061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omic Sans MS" pitchFamily="66" charset="0"/>
              </a:rPr>
              <a:t>Homologous Chromosomes and Sister </a:t>
            </a:r>
            <a:r>
              <a:rPr lang="en-US" sz="3200" b="1" dirty="0" err="1" smtClean="0">
                <a:latin typeface="Comic Sans MS" pitchFamily="66" charset="0"/>
              </a:rPr>
              <a:t>Chromatids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038599"/>
          </a:xfrm>
        </p:spPr>
        <p:txBody>
          <a:bodyPr/>
          <a:lstStyle/>
          <a:p>
            <a:r>
              <a:rPr lang="en-US" sz="2800" b="1" dirty="0" smtClean="0">
                <a:latin typeface="Comic Sans MS" pitchFamily="66" charset="0"/>
              </a:rPr>
              <a:t>Homologous chromosomes are two separate chromosomes-one from the mother and one from the father</a:t>
            </a:r>
          </a:p>
          <a:p>
            <a:r>
              <a:rPr lang="en-US" sz="2800" b="1" dirty="0" smtClean="0">
                <a:latin typeface="Comic Sans MS" pitchFamily="66" charset="0"/>
              </a:rPr>
              <a:t>They carry the same genes, but different versions of each gene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b="1" dirty="0">
              <a:latin typeface="Comic Sans MS" pitchFamily="66" charset="0"/>
            </a:endParaRPr>
          </a:p>
        </p:txBody>
      </p:sp>
      <p:pic>
        <p:nvPicPr>
          <p:cNvPr id="4098" name="Picture 2" descr="http://apps.cmsfq.edu.ec/biologyexploringlife/text/chapter9/09images/09-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3352800" cy="288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8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229600" cy="12954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Each half of a duplicated chromosome is called a </a:t>
            </a:r>
            <a:r>
              <a:rPr lang="en-US" b="1" dirty="0" err="1" smtClean="0">
                <a:latin typeface="Comic Sans MS" pitchFamily="66" charset="0"/>
              </a:rPr>
              <a:t>chromatid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US" dirty="0"/>
          </a:p>
        </p:txBody>
      </p:sp>
      <p:pic>
        <p:nvPicPr>
          <p:cNvPr id="4" name="Picture 2" descr="http://apps.cmsfq.edu.ec/biologyexploringlife/text/chapter9/09images/09-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295400"/>
            <a:ext cx="6453579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070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3733800" cy="5211763"/>
          </a:xfrm>
        </p:spPr>
        <p:txBody>
          <a:bodyPr/>
          <a:lstStyle/>
          <a:p>
            <a:r>
              <a:rPr lang="en-US" sz="3600" b="1" dirty="0" smtClean="0">
                <a:latin typeface="Comic Sans MS" pitchFamily="66" charset="0"/>
              </a:rPr>
              <a:t>Sister </a:t>
            </a:r>
            <a:r>
              <a:rPr lang="en-US" sz="3600" b="1" dirty="0" err="1" smtClean="0">
                <a:latin typeface="Comic Sans MS" pitchFamily="66" charset="0"/>
              </a:rPr>
              <a:t>chromatids</a:t>
            </a:r>
            <a:r>
              <a:rPr lang="en-US" sz="3600" b="1" dirty="0" smtClean="0">
                <a:latin typeface="Comic Sans MS" pitchFamily="66" charset="0"/>
              </a:rPr>
              <a:t> are duplicated chromosomes that remain attached to each other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0658" name="Picture 2" descr="https://encrypted-tbn1.gstatic.com/images?q=tbn:ANd9GcS90R25RAPGN6MWOv7oQX576O6ZVqHDincIhtxsbigMxR8683-z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03546"/>
            <a:ext cx="3276600" cy="587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43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325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Body cells &amp; gametes have different numbers of chromosomes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1"/>
            <a:ext cx="7772400" cy="3962400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Body cells are </a:t>
            </a:r>
            <a:r>
              <a:rPr lang="en-US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diploid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meaning each body cell has </a:t>
            </a:r>
            <a:r>
              <a:rPr lang="en-US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two copies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each chromosome:  one copy from the mother and one from the father.</a:t>
            </a:r>
          </a:p>
          <a:p>
            <a:pPr eaLnBrk="1" hangingPunct="1"/>
            <a:r>
              <a:rPr lang="en-US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Diploid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cells are represented by </a:t>
            </a:r>
            <a:r>
              <a:rPr lang="en-US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(2n)</a:t>
            </a:r>
          </a:p>
          <a:p>
            <a:pPr lvl="1" eaLnBrk="1" hangingPunct="1"/>
            <a:endParaRPr lang="en-US" sz="4000" dirty="0" smtClean="0"/>
          </a:p>
        </p:txBody>
      </p:sp>
      <p:pic>
        <p:nvPicPr>
          <p:cNvPr id="17410" name="Picture 2" descr="http://qcpages.qc.edu/anthro/pechenkina/102/images/proph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800600"/>
            <a:ext cx="2169309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7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85800"/>
            <a:ext cx="8077200" cy="5440363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Gametes are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sex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cells</a:t>
            </a:r>
          </a:p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-DNA in the sex cells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be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passed to offspring.</a:t>
            </a:r>
          </a:p>
          <a:p>
            <a:pPr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Males produce </a:t>
            </a:r>
          </a:p>
          <a:p>
            <a:pPr>
              <a:buNone/>
            </a:pP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females </a:t>
            </a:r>
          </a:p>
          <a:p>
            <a:pPr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roduce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eggs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8850" name="Picture 2" descr="https://encrypted-tbn1.gstatic.com/images?q=tbn:ANd9GcQw3V8VKh1DKVJSi2-QXQ0zNGNlb6haZpuBuBoZ0-16Ib3t08y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800600"/>
            <a:ext cx="2362200" cy="1769370"/>
          </a:xfrm>
          <a:prstGeom prst="rect">
            <a:avLst/>
          </a:prstGeom>
          <a:noFill/>
        </p:spPr>
      </p:pic>
      <p:pic>
        <p:nvPicPr>
          <p:cNvPr id="52226" name="Picture 2" descr="https://encrypted-tbn2.gstatic.com/images?q=tbn:ANd9GcQzlXcqn95SjMi6BvuGjVLok8IQqRjFlZbtl4F8Hv0F4P0dn6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48945"/>
            <a:ext cx="2895600" cy="231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04800"/>
            <a:ext cx="8686800" cy="2819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Gametes are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haploid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cells, meaning that they only have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one</a:t>
            </a:r>
            <a:r>
              <a:rPr lang="en-US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copy</a:t>
            </a:r>
            <a:r>
              <a:rPr lang="en-US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each chromosome.</a:t>
            </a:r>
          </a:p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Haploid cells are represented by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(n)</a:t>
            </a:r>
          </a:p>
          <a:p>
            <a:pPr lvl="1" eaLnBrk="1" hangingPunct="1">
              <a:buFontTx/>
              <a:buNone/>
            </a:pPr>
            <a:endParaRPr lang="en-US" sz="4000" u="sng" dirty="0" smtClean="0"/>
          </a:p>
        </p:txBody>
      </p:sp>
      <p:pic>
        <p:nvPicPr>
          <p:cNvPr id="16386" name="Picture 2" descr="http://apps.cmsfq.edu.ec/biologyexploringlife/text/chapter9/09images/09-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624351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02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9"/>
          <p:cNvSpPr>
            <a:spLocks noGrp="1"/>
          </p:cNvSpPr>
          <p:nvPr>
            <p:ph idx="1"/>
          </p:nvPr>
        </p:nvSpPr>
        <p:spPr>
          <a:xfrm>
            <a:off x="304800" y="762000"/>
            <a:ext cx="3810000" cy="556260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The normal number of chromosomes in human body cells is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46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total or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23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homologous pairs.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11" descr="http://www.google.com/url?source=imgres&amp;ct=img&amp;q=http://www.mhhe.com/biosci/esp/2001_gbio/folder_structure/ge/m3/s2/assets/images/gem3s2_1.jpg&amp;sa=X&amp;ei=4IHlTPiKPML38Ab9jNHRDA&amp;ved=0CAQQ8wc4Dw&amp;usg=AFQjCNHyfSS-SkFtudyVQfXg884EH9Nc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166" y="2286000"/>
            <a:ext cx="4115296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61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1"/>
            <a:ext cx="8229600" cy="23622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Homologous chromosomes are pairs of chromosomes, one inherited from the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mother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one from the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father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that have the same length and appearance.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0898" name="Picture 2" descr="https://encrypted-tbn3.gstatic.com/images?q=tbn:ANd9GcRVqf1b43xnX5bkS5J-Uv574ElDZ6Sd9ty5ideS_OElC-sPb2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52138"/>
            <a:ext cx="3581400" cy="3105861"/>
          </a:xfrm>
          <a:prstGeom prst="rect">
            <a:avLst/>
          </a:prstGeom>
          <a:noFill/>
        </p:spPr>
      </p:pic>
      <p:pic>
        <p:nvPicPr>
          <p:cNvPr id="4" name="Picture 8" descr="https://encrypted-tbn1.gstatic.com/images?q=tbn:ANd9GcRRAZWNZAKeEIudAlY97iCtfGZvWDN9_wACWORjN2jSH1I1H9r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0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352800"/>
            <a:ext cx="7391400" cy="2667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Homologous chromosomes have copies of the same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although the two copies may differ.  The different copies are called alleles.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41" name="Picture 5" descr="http://www.google.com/url?source=imgres&amp;ct=img&amp;q=http://library.thinkquest.org/C0118084/Gene/Genetic_variation/dominant_recessive_files/homologous_chromosomes.gif&amp;sa=X&amp;ei=HQ_sTKCsDMP48AbVxfH7AQ&amp;ved=0CAQQ8wc4Bg&amp;usg=AFQjCNG19rYSPVQIavUx2xTumg9BVRjw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"/>
            <a:ext cx="3911599" cy="293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Chromosomes are different sizes</a:t>
            </a:r>
          </a:p>
          <a:p>
            <a:endParaRPr lang="en-US" b="1" dirty="0"/>
          </a:p>
          <a:p>
            <a:r>
              <a:rPr lang="en-US" b="1" dirty="0" smtClean="0"/>
              <a:t>Each pair of </a:t>
            </a:r>
            <a:r>
              <a:rPr lang="en-US" b="1" u="sng" dirty="0" smtClean="0">
                <a:solidFill>
                  <a:srgbClr val="FF0000"/>
                </a:solidFill>
              </a:rPr>
              <a:t>chromosomes</a:t>
            </a:r>
            <a:r>
              <a:rPr lang="en-US" b="1" dirty="0" smtClean="0"/>
              <a:t> has been assigned a number, from biggest to smallest. (1-23)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5" y="3790950"/>
            <a:ext cx="27146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2779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11727</TotalTime>
  <Words>545</Words>
  <Application>Microsoft Office PowerPoint</Application>
  <PresentationFormat>On-screen Show (4:3)</PresentationFormat>
  <Paragraphs>67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27</vt:i4>
      </vt:variant>
    </vt:vector>
  </HeadingPairs>
  <TitlesOfParts>
    <vt:vector size="51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6.1 Chromosomes &amp; Meiosis (Cell Division Part 2)</vt:lpstr>
      <vt:lpstr>PowerPoint Presentation</vt:lpstr>
      <vt:lpstr>Body cells &amp; gametes have different numbers of chromosomes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chromosome pairs 1 through 22 are called autosomes.</vt:lpstr>
      <vt:lpstr>PowerPoint Presentation</vt:lpstr>
      <vt:lpstr>The 23rd chromosome pair in humans are sex chromosomes.</vt:lpstr>
      <vt:lpstr>PowerPoint Presentation</vt:lpstr>
      <vt:lpstr>PowerPoint Presentation</vt:lpstr>
      <vt:lpstr>A karyotype looks at all of the chromosome pairs in order.  What is the sex of this human?</vt:lpstr>
      <vt:lpstr>How about this one?</vt:lpstr>
      <vt:lpstr>PowerPoint Presentation</vt:lpstr>
      <vt:lpstr>6.2 Process of Meiosis</vt:lpstr>
      <vt:lpstr>PowerPoint Presentation</vt:lpstr>
      <vt:lpstr>PowerPoint Presentation</vt:lpstr>
      <vt:lpstr>PowerPoint Presentation</vt:lpstr>
      <vt:lpstr>Some REALLY important things happen during Prophase I</vt:lpstr>
      <vt:lpstr>PowerPoint Presentation</vt:lpstr>
      <vt:lpstr>PowerPoint Presentation</vt:lpstr>
      <vt:lpstr>Homologous Chromosomes and Sister Chromatids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Cell Growth &amp; Division</dc:title>
  <dc:creator>fcboe</dc:creator>
  <cp:lastModifiedBy>FCBOE</cp:lastModifiedBy>
  <cp:revision>455</cp:revision>
  <dcterms:created xsi:type="dcterms:W3CDTF">2010-11-12T13:57:54Z</dcterms:created>
  <dcterms:modified xsi:type="dcterms:W3CDTF">2017-11-27T16:00:57Z</dcterms:modified>
</cp:coreProperties>
</file>