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342" r:id="rId2"/>
    <p:sldId id="324" r:id="rId3"/>
    <p:sldId id="326" r:id="rId4"/>
    <p:sldId id="327" r:id="rId5"/>
    <p:sldId id="262" r:id="rId6"/>
    <p:sldId id="263" r:id="rId7"/>
    <p:sldId id="362" r:id="rId8"/>
    <p:sldId id="265" r:id="rId9"/>
    <p:sldId id="264" r:id="rId10"/>
    <p:sldId id="267" r:id="rId11"/>
    <p:sldId id="363" r:id="rId12"/>
    <p:sldId id="276" r:id="rId13"/>
    <p:sldId id="334" r:id="rId14"/>
    <p:sldId id="336" r:id="rId15"/>
    <p:sldId id="335" r:id="rId16"/>
    <p:sldId id="279" r:id="rId17"/>
    <p:sldId id="333" r:id="rId18"/>
    <p:sldId id="339" r:id="rId19"/>
    <p:sldId id="280" r:id="rId20"/>
    <p:sldId id="281" r:id="rId21"/>
    <p:sldId id="286" r:id="rId22"/>
    <p:sldId id="289" r:id="rId23"/>
    <p:sldId id="290" r:id="rId24"/>
    <p:sldId id="341" r:id="rId25"/>
    <p:sldId id="288" r:id="rId26"/>
    <p:sldId id="322" r:id="rId27"/>
    <p:sldId id="344" r:id="rId28"/>
    <p:sldId id="345" r:id="rId29"/>
    <p:sldId id="346" r:id="rId30"/>
    <p:sldId id="347" r:id="rId31"/>
    <p:sldId id="348" r:id="rId32"/>
    <p:sldId id="349" r:id="rId33"/>
    <p:sldId id="350" r:id="rId34"/>
    <p:sldId id="351" r:id="rId35"/>
    <p:sldId id="352" r:id="rId36"/>
    <p:sldId id="353" r:id="rId37"/>
    <p:sldId id="354" r:id="rId38"/>
    <p:sldId id="355" r:id="rId39"/>
    <p:sldId id="356" r:id="rId40"/>
    <p:sldId id="357" r:id="rId41"/>
    <p:sldId id="358" r:id="rId42"/>
    <p:sldId id="359" r:id="rId43"/>
    <p:sldId id="360" r:id="rId44"/>
    <p:sldId id="361" r:id="rId45"/>
    <p:sldId id="364" r:id="rId46"/>
    <p:sldId id="365" r:id="rId47"/>
    <p:sldId id="366" r:id="rId48"/>
    <p:sldId id="389" r:id="rId49"/>
    <p:sldId id="390" r:id="rId50"/>
    <p:sldId id="391" r:id="rId51"/>
    <p:sldId id="368" r:id="rId52"/>
    <p:sldId id="400" r:id="rId53"/>
    <p:sldId id="401" r:id="rId54"/>
    <p:sldId id="371" r:id="rId55"/>
    <p:sldId id="367" r:id="rId56"/>
    <p:sldId id="392" r:id="rId57"/>
    <p:sldId id="373" r:id="rId58"/>
    <p:sldId id="394" r:id="rId59"/>
    <p:sldId id="395" r:id="rId60"/>
    <p:sldId id="398" r:id="rId61"/>
    <p:sldId id="396" r:id="rId62"/>
    <p:sldId id="374" r:id="rId63"/>
    <p:sldId id="375" r:id="rId64"/>
    <p:sldId id="376" r:id="rId65"/>
    <p:sldId id="377" r:id="rId66"/>
    <p:sldId id="378" r:id="rId67"/>
    <p:sldId id="379" r:id="rId68"/>
    <p:sldId id="380" r:id="rId69"/>
    <p:sldId id="381" r:id="rId70"/>
    <p:sldId id="382" r:id="rId71"/>
    <p:sldId id="383" r:id="rId72"/>
    <p:sldId id="384" r:id="rId73"/>
    <p:sldId id="385" r:id="rId74"/>
    <p:sldId id="386" r:id="rId75"/>
    <p:sldId id="387" r:id="rId76"/>
    <p:sldId id="388" r:id="rId77"/>
    <p:sldId id="399" r:id="rId7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2216" autoAdjust="0"/>
  </p:normalViewPr>
  <p:slideViewPr>
    <p:cSldViewPr>
      <p:cViewPr>
        <p:scale>
          <a:sx n="86" d="100"/>
          <a:sy n="86" d="100"/>
        </p:scale>
        <p:origin x="-684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BCE5B-F945-434A-B2FB-5824A77DE8EE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0B296-085E-4A3D-9D23-34AA212681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16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8A9C5-F844-43FA-ADCB-2C0C1A4BE8C5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A65D9-E9D8-4AEC-9BE0-FF59D30F1A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40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EA710-521F-4F30-A706-1AE7D6A81ACC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4D38-FC23-4404-8FC6-60B87FB91250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AA26-E289-467B-A24E-9710697E5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4D38-FC23-4404-8FC6-60B87FB91250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AA26-E289-467B-A24E-9710697E5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4D38-FC23-4404-8FC6-60B87FB91250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AA26-E289-467B-A24E-9710697E5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D3442-9CF5-4207-84F9-9BF8B3DA6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4D38-FC23-4404-8FC6-60B87FB91250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AA26-E289-467B-A24E-9710697E5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4D38-FC23-4404-8FC6-60B87FB91250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AA26-E289-467B-A24E-9710697E5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4D38-FC23-4404-8FC6-60B87FB91250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AA26-E289-467B-A24E-9710697E5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4D38-FC23-4404-8FC6-60B87FB91250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AA26-E289-467B-A24E-9710697E5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4D38-FC23-4404-8FC6-60B87FB91250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AA26-E289-467B-A24E-9710697E5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4D38-FC23-4404-8FC6-60B87FB91250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AA26-E289-467B-A24E-9710697E5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4D38-FC23-4404-8FC6-60B87FB91250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AA26-E289-467B-A24E-9710697E5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4D38-FC23-4404-8FC6-60B87FB91250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AA26-E289-467B-A24E-9710697E5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04D38-FC23-4404-8FC6-60B87FB91250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6AA26-E289-467B-A24E-9710697E5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/url?sa=i&amp;rct=j&amp;q=&amp;esrc=s&amp;frm=1&amp;source=images&amp;cd=&amp;cad=rja&amp;docid=LwgKF6OWOf--dM&amp;tbnid=ZMa55UcpvR4mFM:&amp;ved=0CAUQjRw&amp;url=http://www.scientificamerican.com/article.cfm?id=new-form-chlorophyll&amp;ei=2jpPUoqwMK7E4AO2roDIBQ&amp;bvm=bv.53537100,d.dmg&amp;psig=AFQjCNG0q4TDoiAtenjMQzN5vAB6dZGB8w&amp;ust=138101049723055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www.google.com/url?sa=i&amp;rct=j&amp;q=&amp;esrc=s&amp;frm=1&amp;source=images&amp;cd=&amp;cad=rja&amp;docid=Qb54tAaExgH4jM&amp;tbnid=NWCuMA-l-ytu3M:&amp;ved=0CAUQjRw&amp;url=http://www.alliancegym.com/6-chlorophyll-benefits-healing-powers/&amp;ei=7DpPUqpHyfngA4mpgGg&amp;bvm=bv.53537100,d.dmg&amp;psig=AFQjCNG0q4TDoiAtenjMQzN5vAB6dZGB8w&amp;ust=1381010497230559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/url?sa=i&amp;rct=j&amp;q=&amp;esrc=s&amp;frm=1&amp;source=images&amp;cd=&amp;cad=rja&amp;docid=LWsRCD4h98T0hM&amp;tbnid=OF3weCUF0rk-mM:&amp;ved=0CAUQjRw&amp;url=http://science.howstuffworks.com/environmental/green-tech/energy-production/artificial-photosynthesis.htm&amp;ei=RzdPUubdOsLi4AOapoG4Bg&amp;bvm=bv.53537100,d.dmg&amp;psig=AFQjCNHd_C2x-W9MZI7JduwsBQKTiHI3vA&amp;ust=1381009513071847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\\fcboe-videostrm\fchsvideos$\Science\Biology\mccay\cells%20and%20energy\Photosynthesis.asf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ttG0AuRKZ0OA2M&amp;tbnid=_8vTpblgRHvQdM:&amp;ved=0CAUQjRw&amp;url=http://faculty.ccbcmd.edu/biotutorials/energy/atpan.html&amp;ei=2gJUUv-3EvWx4AOFlIDICQ&amp;psig=AFQjCNF2rTJbxcYHiVZiFT0VJg0r6ZrjtA&amp;ust=1381323821399670" TargetMode="External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www.google.com/url?sa=i&amp;rct=j&amp;q=&amp;esrc=s&amp;frm=1&amp;source=images&amp;cd=&amp;cad=rja&amp;docid=zISSTtDQqk4lVM&amp;tbnid=CiDE1YE4C7BFfM:&amp;ved=0CAUQjRw&amp;url=http://cronodon.com/BioTech/Respiration.html&amp;ei=B8FVUte5Ebjk4AOLuYDgBA&amp;bvm=bv.53760139,d.dmg&amp;psig=AFQjCNFlwWvN8a3Q2VOASvy7UZ80rSTnJw&amp;ust=1381437903211702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fcboe-videostrm\fchsvideos$\Science\mccay\cells%20and%20energy\Glycolysis_and_Cellular_Respiration.asf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hyperlink" Target="http://www.google.com/url?sa=i&amp;rct=j&amp;q=&amp;esrc=s&amp;frm=1&amp;source=images&amp;cd=&amp;cad=rja&amp;docid=gals1FhVufEN2M&amp;tbnid=QlxbUIahn4ABLM:&amp;ved=0CAUQjRw&amp;url=http://education-portal.com/academy/lesson/photosynthesis-definition-reactions-quiz.html&amp;ei=bMVVUvuhDbP_4APnkIHICA&amp;bvm=bv.53760139,d.dmg&amp;psig=AFQjCNEO7ZIK6axFVSWXVSsyKtsxIGCkKg&amp;ust=1381439155194863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hyperlink" Target="http://www.google.com/url?sa=i&amp;rct=j&amp;q=&amp;esrc=s&amp;frm=1&amp;source=images&amp;cd=&amp;cad=rja&amp;docid=lOLC4L3XugpQ3M&amp;tbnid=m96fVRhGSBdV2M:&amp;ved=0CAUQjRw&amp;url=http://www.ebiomedia.com/how-cells-obtain-energy.html&amp;ei=hUJPUoabAZPA4AO3soHIAg&amp;bvm=bv.53537100,d.dmg&amp;psig=AFQjCNHQKP-itiv4mHvpajA8om5tTo8Cvg&amp;ust=1381012457350952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1752600"/>
            <a:ext cx="2895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Cells and Energy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" name="Picture 2" descr="http://upload.wikimedia.org/wikipedia/commons/6/61/Auto-and_heterotroph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4056" y="-6763"/>
            <a:ext cx="5248688" cy="6102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1"/>
          <p:cNvSpPr>
            <a:spLocks noChangeArrowheads="1"/>
          </p:cNvSpPr>
          <p:nvPr/>
        </p:nvSpPr>
        <p:spPr bwMode="auto">
          <a:xfrm>
            <a:off x="457200" y="5334000"/>
            <a:ext cx="8686800" cy="5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3600" b="1" dirty="0" smtClean="0"/>
              <a:t> </a:t>
            </a:r>
            <a:endParaRPr lang="en-US" sz="3600" b="1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991600" cy="13716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800" b="1" dirty="0" smtClean="0">
                <a:latin typeface="Comic Sans MS" pitchFamily="66" charset="0"/>
              </a:rPr>
              <a:t>The energy to do this comes </a:t>
            </a:r>
            <a:r>
              <a:rPr lang="en-US" sz="2800" b="1" dirty="0" smtClean="0">
                <a:latin typeface="Comic Sans MS" pitchFamily="66" charset="0"/>
              </a:rPr>
              <a:t>from foods</a:t>
            </a:r>
            <a:endParaRPr lang="en-US" sz="2800" b="1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2800" b="1" dirty="0" smtClean="0">
                <a:latin typeface="Comic Sans MS" pitchFamily="66" charset="0"/>
              </a:rPr>
              <a:t>like </a:t>
            </a:r>
            <a:r>
              <a:rPr lang="en-US" sz="2800" b="1" dirty="0" smtClean="0">
                <a:latin typeface="Comic Sans MS" pitchFamily="66" charset="0"/>
              </a:rPr>
              <a:t>_____________</a:t>
            </a:r>
          </a:p>
        </p:txBody>
      </p:sp>
      <p:sp>
        <p:nvSpPr>
          <p:cNvPr id="11273" name="Text Box 14"/>
          <p:cNvSpPr txBox="1">
            <a:spLocks noChangeArrowheads="1"/>
          </p:cNvSpPr>
          <p:nvPr/>
        </p:nvSpPr>
        <p:spPr bwMode="auto">
          <a:xfrm>
            <a:off x="1752600" y="2895600"/>
            <a:ext cx="63630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It’s like recharging </a:t>
            </a:r>
            <a:r>
              <a:rPr lang="en-US" sz="4000" b="1" dirty="0" smtClean="0">
                <a:solidFill>
                  <a:srgbClr val="FF0000"/>
                </a:solidFill>
              </a:rPr>
              <a:t>a </a:t>
            </a:r>
            <a:r>
              <a:rPr lang="en-US" sz="4000" b="1" dirty="0">
                <a:solidFill>
                  <a:srgbClr val="FF0000"/>
                </a:solidFill>
              </a:rPr>
              <a:t>battery !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609600" y="228600"/>
            <a:ext cx="8077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omic Sans MS" pitchFamily="66" charset="0"/>
              </a:rPr>
              <a:t>Energy is replaced when the phosphate is added back to </a:t>
            </a:r>
            <a:r>
              <a:rPr lang="en-US" sz="2800" b="1" u="sng" dirty="0" smtClean="0">
                <a:latin typeface="Comic Sans MS" pitchFamily="66" charset="0"/>
              </a:rPr>
              <a:t>ADP</a:t>
            </a:r>
            <a:r>
              <a:rPr lang="en-US" sz="2800" b="1" dirty="0" smtClean="0">
                <a:latin typeface="Comic Sans MS" pitchFamily="66" charset="0"/>
              </a:rPr>
              <a:t> to make </a:t>
            </a:r>
            <a:r>
              <a:rPr lang="en-US" sz="2800" b="1" u="sng" dirty="0" smtClean="0">
                <a:latin typeface="Comic Sans MS" pitchFamily="66" charset="0"/>
              </a:rPr>
              <a:t>ATP</a:t>
            </a:r>
            <a:r>
              <a:rPr lang="en-US" sz="2800" b="1" dirty="0" smtClean="0">
                <a:latin typeface="Comic Sans MS" pitchFamily="66" charset="0"/>
              </a:rPr>
              <a:t> again</a:t>
            </a:r>
            <a:r>
              <a:rPr lang="en-US" sz="3600" b="1" dirty="0" smtClean="0"/>
              <a:t>.</a:t>
            </a:r>
            <a:endParaRPr lang="en-US" sz="3600" b="1" dirty="0">
              <a:solidFill>
                <a:srgbClr val="FF6600"/>
              </a:solidFill>
            </a:endParaRP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1256841" y="1828800"/>
            <a:ext cx="19605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GLUCOSE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0" grpId="0" build="allAtOnce"/>
      <p:bldP spid="82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28600" y="-741639"/>
            <a:ext cx="8686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Photosynthesis: The </a:t>
            </a:r>
            <a:r>
              <a:rPr lang="en-US" sz="3600" b="1" dirty="0"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echnical Definition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Photosynthesis is the process by which the energy of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sunlight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converted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 into the energy of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glucose</a:t>
            </a:r>
            <a:r>
              <a:rPr kumimoji="0" lang="en-US" sz="3200" b="1" i="0" u="sng" strike="noStrike" cap="none" normalizeH="0" dirty="0" smtClean="0">
                <a:ln>
                  <a:noFill/>
                </a:ln>
                <a:effectLst/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dirty="0" smtClean="0"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or sugar.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5" name="Picture 4" descr="photosynthes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799" y="3124200"/>
            <a:ext cx="5915025" cy="33909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143000" y="2971800"/>
            <a:ext cx="20574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15000" y="4734572"/>
            <a:ext cx="20574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4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hschool.com/science/biology_place/biocoach/images/photosynth/photo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8585198" cy="515112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914400" y="533400"/>
            <a:ext cx="70866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/>
                <a:solidFill>
                  <a:schemeClr val="accent3"/>
                </a:solidFill>
                <a:effectLst/>
              </a:rPr>
              <a:t>PHOTOSYNTHESIS</a:t>
            </a:r>
            <a:endParaRPr lang="en-US" sz="6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225935"/>
            <a:ext cx="8153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Photosynthesis occurs in the 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chloroplasts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of plants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21578"/>
            <a:ext cx="4495800" cy="444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57350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7" y="3962400"/>
            <a:ext cx="2286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915400" cy="4038600"/>
          </a:xfrm>
        </p:spPr>
        <p:txBody>
          <a:bodyPr/>
          <a:lstStyle/>
          <a:p>
            <a:pPr algn="l" eaLnBrk="1" hangingPunct="1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>
                <a:latin typeface="Comic Sans MS" pitchFamily="66" charset="0"/>
              </a:rPr>
              <a:t>Plants gather the sun’s energy with light absorbing molecules called </a:t>
            </a:r>
            <a:r>
              <a:rPr lang="en-US" b="1" dirty="0" smtClean="0"/>
              <a:t>___________.</a:t>
            </a:r>
            <a:r>
              <a:rPr lang="en-US" sz="2800" b="1" dirty="0" smtClean="0"/>
              <a:t>      </a:t>
            </a:r>
            <a:br>
              <a:rPr lang="en-US" sz="2800" b="1" dirty="0" smtClean="0"/>
            </a:br>
            <a:r>
              <a:rPr lang="en-US" sz="2800" b="1" dirty="0" smtClean="0"/>
              <a:t>     </a:t>
            </a:r>
          </a:p>
        </p:txBody>
      </p:sp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533400" y="2286000"/>
            <a:ext cx="3581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  <a:latin typeface="Calibri" pitchFamily="34" charset="0"/>
              </a:rPr>
              <a:t>pigments</a:t>
            </a:r>
          </a:p>
          <a:p>
            <a:endParaRPr lang="en-US" sz="44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-1752600" y="28194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44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6390" name="Picture 6" descr="flowers 018"/>
          <p:cNvPicPr>
            <a:picLocks noChangeAspect="1" noChangeArrowheads="1"/>
          </p:cNvPicPr>
          <p:nvPr/>
        </p:nvPicPr>
        <p:blipFill>
          <a:blip r:embed="rId2" cstate="print"/>
          <a:srcRect l="28645" t="50391" r="30208" b="19141"/>
          <a:stretch>
            <a:fillRect/>
          </a:stretch>
        </p:blipFill>
        <p:spPr bwMode="auto">
          <a:xfrm>
            <a:off x="4419600" y="2581052"/>
            <a:ext cx="3581400" cy="353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autoUpdateAnimBg="0"/>
      <p:bldP spid="14541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28600" y="320933"/>
            <a:ext cx="868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3200" b="1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The pigment that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absorbs 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light for photosynthesis is called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chlorophyll</a:t>
            </a:r>
            <a:endParaRPr kumimoji="0" lang="en-US" sz="32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84994" name="Picture 2" descr="http://www.scientificamerican.com/media/inline/new-form-chlorophyll_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828800"/>
            <a:ext cx="4648200" cy="4648200"/>
          </a:xfrm>
          <a:prstGeom prst="rect">
            <a:avLst/>
          </a:prstGeom>
          <a:noFill/>
        </p:spPr>
      </p:pic>
      <p:pic>
        <p:nvPicPr>
          <p:cNvPr id="84996" name="Picture 4" descr="http://www.alliancegym.com/wp-content/uploads/2012/02/discover-chlorophyll-and-its-benefit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4384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715963"/>
          </a:xfrm>
        </p:spPr>
        <p:txBody>
          <a:bodyPr/>
          <a:lstStyle/>
          <a:p>
            <a:pPr eaLnBrk="1" hangingPunct="1"/>
            <a:r>
              <a:rPr lang="en-US" sz="4000" smtClean="0"/>
              <a:t>EXPERIMENTS TO FIND OUT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914400"/>
            <a:ext cx="8686800" cy="3505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/>
              <a:t>1961- American chemist ________________________</a:t>
            </a:r>
          </a:p>
          <a:p>
            <a:pPr eaLnBrk="1" hangingPunct="1">
              <a:buFontTx/>
              <a:buNone/>
            </a:pPr>
            <a:r>
              <a:rPr lang="en-US" b="1" dirty="0" smtClean="0"/>
              <a:t>received the Nobel prize for </a:t>
            </a:r>
          </a:p>
          <a:p>
            <a:pPr eaLnBrk="1" hangingPunct="1">
              <a:buFontTx/>
              <a:buNone/>
            </a:pPr>
            <a:r>
              <a:rPr lang="en-US" b="1" dirty="0" smtClean="0"/>
              <a:t>figuring out the</a:t>
            </a:r>
          </a:p>
          <a:p>
            <a:pPr eaLnBrk="1" hangingPunct="1">
              <a:buFontTx/>
              <a:buNone/>
            </a:pPr>
            <a:r>
              <a:rPr lang="en-US" b="1" dirty="0" smtClean="0"/>
              <a:t>chemical _______________ </a:t>
            </a:r>
          </a:p>
          <a:p>
            <a:pPr eaLnBrk="1" hangingPunct="1">
              <a:buFontTx/>
              <a:buNone/>
            </a:pPr>
            <a:r>
              <a:rPr lang="en-US" b="1" dirty="0" smtClean="0"/>
              <a:t>used by plants to make sugar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1600200" y="1371600"/>
            <a:ext cx="24945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Melvin Calvin</a:t>
            </a: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2590800" y="3124200"/>
            <a:ext cx="228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pathway</a:t>
            </a:r>
          </a:p>
        </p:txBody>
      </p:sp>
      <p:pic>
        <p:nvPicPr>
          <p:cNvPr id="8199" name="Picture 8" descr="calv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419600"/>
            <a:ext cx="156173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0" descr="Calvin cy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4800" y="1447800"/>
            <a:ext cx="345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ddmcdn.com/gif/artificial-photosynthesis-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839200" cy="6858000"/>
          </a:xfrm>
          <a:prstGeom prst="rect">
            <a:avLst/>
          </a:prstGeom>
          <a:noFill/>
        </p:spPr>
      </p:pic>
      <p:sp>
        <p:nvSpPr>
          <p:cNvPr id="9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>
                <a:latin typeface="Comic Sans MS" pitchFamily="66" charset="0"/>
              </a:rPr>
              <a:t>These experiments led to the discovery of photosynthesis!</a:t>
            </a:r>
            <a:endParaRPr lang="en-US" sz="4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52400" y="228600"/>
            <a:ext cx="8686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6538" marR="0" lvl="0" indent="-2365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General formula for photosynthesis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28600" y="1524000"/>
            <a:ext cx="8763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carbon dioxide 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+  water  +  light                 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glucose  +  oxygen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066800" y="2362200"/>
            <a:ext cx="76962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6CO</a:t>
            </a:r>
            <a:r>
              <a:rPr kumimoji="0" lang="en-US" sz="2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+  6H</a:t>
            </a:r>
            <a:r>
              <a:rPr kumimoji="0" lang="en-US" sz="2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  +  light                         C</a:t>
            </a:r>
            <a:r>
              <a:rPr kumimoji="0" lang="en-US" sz="2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</a:t>
            </a:r>
            <a:r>
              <a:rPr kumimoji="0" lang="en-US" sz="2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12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en-US" sz="2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6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+  6O</a:t>
            </a:r>
            <a:r>
              <a:rPr kumimoji="0" lang="en-US" sz="2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648200" y="1828800"/>
            <a:ext cx="1676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48200" y="2590800"/>
            <a:ext cx="1676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photosynthes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3276600"/>
            <a:ext cx="5915025" cy="3390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2438400"/>
            <a:ext cx="697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OR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>
                <a:solidFill>
                  <a:srgbClr val="7030A0"/>
                </a:solidFill>
                <a:latin typeface="Comic Sans MS" pitchFamily="66" charset="0"/>
              </a:rPr>
              <a:t>PHOTOSYNTHESIS: Reactants &amp; Products</a:t>
            </a:r>
          </a:p>
        </p:txBody>
      </p:sp>
      <p:pic>
        <p:nvPicPr>
          <p:cNvPr id="11268" name="Picture 4" descr="photosyn overview w chlor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116" t="6120" r="18018"/>
          <a:stretch>
            <a:fillRect/>
          </a:stretch>
        </p:blipFill>
        <p:spPr bwMode="auto">
          <a:xfrm>
            <a:off x="1676400" y="1295400"/>
            <a:ext cx="5486400" cy="467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381" name="Text Box 5"/>
          <p:cNvSpPr txBox="1">
            <a:spLocks noChangeArrowheads="1"/>
          </p:cNvSpPr>
          <p:nvPr/>
        </p:nvSpPr>
        <p:spPr bwMode="auto">
          <a:xfrm>
            <a:off x="3048000" y="990600"/>
            <a:ext cx="2849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LIGHT ENERGY</a:t>
            </a:r>
          </a:p>
        </p:txBody>
      </p:sp>
      <p:sp>
        <p:nvSpPr>
          <p:cNvPr id="229382" name="Rectangle 6"/>
          <p:cNvSpPr>
            <a:spLocks noChangeArrowheads="1"/>
          </p:cNvSpPr>
          <p:nvPr/>
        </p:nvSpPr>
        <p:spPr bwMode="auto">
          <a:xfrm>
            <a:off x="381000" y="5867400"/>
            <a:ext cx="42188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Carbon dioxide &amp; water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29383" name="Rectangle 7"/>
          <p:cNvSpPr>
            <a:spLocks noChangeArrowheads="1"/>
          </p:cNvSpPr>
          <p:nvPr/>
        </p:nvSpPr>
        <p:spPr bwMode="auto">
          <a:xfrm>
            <a:off x="5867400" y="5791200"/>
            <a:ext cx="27322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Sugar </a:t>
            </a:r>
            <a:r>
              <a:rPr lang="en-US" sz="3200" b="1" dirty="0">
                <a:solidFill>
                  <a:srgbClr val="00B050"/>
                </a:solidFill>
              </a:rPr>
              <a:t>+ </a:t>
            </a:r>
            <a:r>
              <a:rPr lang="en-US" sz="3200" b="1" dirty="0" smtClean="0">
                <a:solidFill>
                  <a:srgbClr val="00B050"/>
                </a:solidFill>
              </a:rPr>
              <a:t>oxygen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9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9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1" grpId="0"/>
      <p:bldP spid="229382" grpId="0"/>
      <p:bldP spid="2293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28600" y="228600"/>
            <a:ext cx="86868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93737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Energy for most living things comes from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food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693737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The energy in food comes from the 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sun</a:t>
            </a:r>
            <a:r>
              <a:rPr kumimoji="0" lang="en-US" sz="3200" b="0" i="0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3200" b="0" i="0" strike="noStrike" cap="none" normalizeH="0" baseline="0" dirty="0" smtClean="0">
              <a:ln>
                <a:noFill/>
              </a:ln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2362200"/>
            <a:ext cx="8686801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PHOTOSYNTHESIS: Reactants &amp; Products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40" name="Picture 4" descr="photosyn overview w chlor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116" t="6120" r="18018"/>
          <a:stretch>
            <a:fillRect/>
          </a:stretch>
        </p:blipFill>
        <p:spPr bwMode="auto">
          <a:xfrm>
            <a:off x="1676400" y="1295400"/>
            <a:ext cx="5486400" cy="467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381" name="Text Box 5"/>
          <p:cNvSpPr txBox="1">
            <a:spLocks noChangeArrowheads="1"/>
          </p:cNvSpPr>
          <p:nvPr/>
        </p:nvSpPr>
        <p:spPr bwMode="auto">
          <a:xfrm>
            <a:off x="3048000" y="990600"/>
            <a:ext cx="2849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LIGHT ENERGY</a:t>
            </a:r>
          </a:p>
        </p:txBody>
      </p:sp>
      <p:sp>
        <p:nvSpPr>
          <p:cNvPr id="229382" name="Rectangle 6"/>
          <p:cNvSpPr>
            <a:spLocks noChangeArrowheads="1"/>
          </p:cNvSpPr>
          <p:nvPr/>
        </p:nvSpPr>
        <p:spPr bwMode="auto">
          <a:xfrm>
            <a:off x="685800" y="5791200"/>
            <a:ext cx="2613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6CO</a:t>
            </a:r>
            <a:r>
              <a:rPr lang="en-US" b="1" baseline="-25000"/>
              <a:t>2</a:t>
            </a:r>
            <a:r>
              <a:rPr lang="en-US" b="1"/>
              <a:t> + 6H</a:t>
            </a:r>
            <a:r>
              <a:rPr lang="en-US" b="1" baseline="-25000"/>
              <a:t>2</a:t>
            </a:r>
            <a:r>
              <a:rPr lang="en-US" b="1"/>
              <a:t>O</a:t>
            </a:r>
          </a:p>
        </p:txBody>
      </p:sp>
      <p:sp>
        <p:nvSpPr>
          <p:cNvPr id="229383" name="Rectangle 7"/>
          <p:cNvSpPr>
            <a:spLocks noChangeArrowheads="1"/>
          </p:cNvSpPr>
          <p:nvPr/>
        </p:nvSpPr>
        <p:spPr bwMode="auto">
          <a:xfrm>
            <a:off x="5867400" y="5791200"/>
            <a:ext cx="2805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SUGAR + 6O</a:t>
            </a:r>
            <a:r>
              <a:rPr lang="en-US" b="1" baseline="-25000"/>
              <a:t>2</a:t>
            </a:r>
            <a:endParaRPr lang="en-US" b="1"/>
          </a:p>
        </p:txBody>
      </p:sp>
      <p:sp>
        <p:nvSpPr>
          <p:cNvPr id="8" name="Wave 7"/>
          <p:cNvSpPr/>
          <p:nvPr/>
        </p:nvSpPr>
        <p:spPr>
          <a:xfrm>
            <a:off x="609600" y="4800600"/>
            <a:ext cx="2362200" cy="914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Reactants</a:t>
            </a:r>
          </a:p>
        </p:txBody>
      </p:sp>
      <p:sp>
        <p:nvSpPr>
          <p:cNvPr id="10" name="Wave 9"/>
          <p:cNvSpPr/>
          <p:nvPr/>
        </p:nvSpPr>
        <p:spPr>
          <a:xfrm>
            <a:off x="6477000" y="4876800"/>
            <a:ext cx="2133600" cy="914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9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9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1" grpId="0"/>
      <p:bldP spid="229382" grpId="0"/>
      <p:bldP spid="229383" grpId="0"/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228600"/>
            <a:ext cx="60198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rgbClr val="CC0099"/>
                </a:solidFill>
              </a:rPr>
              <a:t>PHOTOSYNTHESIS HAS TWO PARTS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286000" y="1295400"/>
            <a:ext cx="38862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2362200" y="1371600"/>
            <a:ext cx="3657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  </a:t>
            </a:r>
            <a:r>
              <a:rPr lang="en-US" sz="3200" b="1" dirty="0"/>
              <a:t>Light-Dependent                                        	Reaction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438400" y="4648200"/>
            <a:ext cx="3810000" cy="1828800"/>
            <a:chOff x="1536" y="2928"/>
            <a:chExt cx="2400" cy="1152"/>
          </a:xfrm>
        </p:grpSpPr>
        <p:sp>
          <p:nvSpPr>
            <p:cNvPr id="22549" name="Rectangle 5"/>
            <p:cNvSpPr>
              <a:spLocks noChangeArrowheads="1"/>
            </p:cNvSpPr>
            <p:nvPr/>
          </p:nvSpPr>
          <p:spPr bwMode="auto">
            <a:xfrm>
              <a:off x="1536" y="2928"/>
              <a:ext cx="2400" cy="1152"/>
            </a:xfrm>
            <a:prstGeom prst="rect">
              <a:avLst/>
            </a:prstGeom>
            <a:solidFill>
              <a:srgbClr val="F5A9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0" name="Text Box 6"/>
            <p:cNvSpPr txBox="1">
              <a:spLocks noChangeArrowheads="1"/>
            </p:cNvSpPr>
            <p:nvPr/>
          </p:nvSpPr>
          <p:spPr bwMode="auto">
            <a:xfrm>
              <a:off x="1632" y="2928"/>
              <a:ext cx="2208" cy="1133"/>
            </a:xfrm>
            <a:prstGeom prst="rect">
              <a:avLst/>
            </a:prstGeom>
            <a:solidFill>
              <a:srgbClr val="F5A9EA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/>
                <a:t>Light-Independent</a:t>
              </a:r>
              <a:br>
                <a:rPr lang="en-US" sz="3200" b="1" dirty="0"/>
              </a:br>
              <a:r>
                <a:rPr lang="en-US" sz="3200" b="1" dirty="0"/>
                <a:t>Reactions</a:t>
              </a:r>
            </a:p>
            <a:p>
              <a:pPr>
                <a:spcBef>
                  <a:spcPct val="50000"/>
                </a:spcBef>
              </a:pPr>
              <a:r>
                <a:rPr lang="en-US" sz="3200" dirty="0"/>
                <a:t>CALVIN CYCLE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81000" y="1066800"/>
            <a:ext cx="1828800" cy="2362200"/>
            <a:chOff x="240" y="672"/>
            <a:chExt cx="1152" cy="1488"/>
          </a:xfrm>
        </p:grpSpPr>
        <p:sp>
          <p:nvSpPr>
            <p:cNvPr id="22547" name="AutoShape 7"/>
            <p:cNvSpPr>
              <a:spLocks noChangeArrowheads="1"/>
            </p:cNvSpPr>
            <p:nvPr/>
          </p:nvSpPr>
          <p:spPr bwMode="auto">
            <a:xfrm>
              <a:off x="240" y="672"/>
              <a:ext cx="1152" cy="1488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Text Box 8"/>
            <p:cNvSpPr txBox="1">
              <a:spLocks noChangeArrowheads="1"/>
            </p:cNvSpPr>
            <p:nvPr/>
          </p:nvSpPr>
          <p:spPr bwMode="auto">
            <a:xfrm>
              <a:off x="288" y="1056"/>
              <a:ext cx="912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/>
                <a:t>Light &amp; Water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6324600" y="914400"/>
            <a:ext cx="2286000" cy="2362200"/>
            <a:chOff x="3984" y="576"/>
            <a:chExt cx="1440" cy="1488"/>
          </a:xfrm>
        </p:grpSpPr>
        <p:sp>
          <p:nvSpPr>
            <p:cNvPr id="22545" name="AutoShape 9"/>
            <p:cNvSpPr>
              <a:spLocks noChangeArrowheads="1"/>
            </p:cNvSpPr>
            <p:nvPr/>
          </p:nvSpPr>
          <p:spPr bwMode="auto">
            <a:xfrm>
              <a:off x="3984" y="576"/>
              <a:ext cx="1440" cy="1488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6" name="Text Box 10"/>
            <p:cNvSpPr txBox="1">
              <a:spLocks noChangeArrowheads="1"/>
            </p:cNvSpPr>
            <p:nvPr/>
          </p:nvSpPr>
          <p:spPr bwMode="auto">
            <a:xfrm>
              <a:off x="4128" y="1104"/>
              <a:ext cx="115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smtClean="0"/>
                <a:t>Oxygen PRODUCED</a:t>
              </a:r>
              <a:endParaRPr lang="en-US" sz="2800" dirty="0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819400" y="2971800"/>
            <a:ext cx="3048000" cy="1676400"/>
            <a:chOff x="1776" y="1872"/>
            <a:chExt cx="1920" cy="1056"/>
          </a:xfrm>
        </p:grpSpPr>
        <p:sp>
          <p:nvSpPr>
            <p:cNvPr id="22543" name="AutoShape 11"/>
            <p:cNvSpPr>
              <a:spLocks noChangeArrowheads="1"/>
            </p:cNvSpPr>
            <p:nvPr/>
          </p:nvSpPr>
          <p:spPr bwMode="auto">
            <a:xfrm>
              <a:off x="1776" y="1872"/>
              <a:ext cx="1920" cy="105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4" name="Text Box 12"/>
            <p:cNvSpPr txBox="1">
              <a:spLocks noChangeArrowheads="1"/>
            </p:cNvSpPr>
            <p:nvPr/>
          </p:nvSpPr>
          <p:spPr bwMode="auto">
            <a:xfrm>
              <a:off x="2304" y="1968"/>
              <a:ext cx="115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smtClean="0"/>
                <a:t>ATP MADE</a:t>
              </a:r>
              <a:endParaRPr lang="en-US" sz="2800" dirty="0"/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0" y="4419600"/>
            <a:ext cx="2438400" cy="1905000"/>
            <a:chOff x="0" y="2784"/>
            <a:chExt cx="1536" cy="1200"/>
          </a:xfrm>
        </p:grpSpPr>
        <p:sp>
          <p:nvSpPr>
            <p:cNvPr id="22541" name="AutoShape 13"/>
            <p:cNvSpPr>
              <a:spLocks noChangeArrowheads="1"/>
            </p:cNvSpPr>
            <p:nvPr/>
          </p:nvSpPr>
          <p:spPr bwMode="auto">
            <a:xfrm>
              <a:off x="0" y="2784"/>
              <a:ext cx="1536" cy="1200"/>
            </a:xfrm>
            <a:prstGeom prst="rightArrow">
              <a:avLst>
                <a:gd name="adj1" fmla="val 50000"/>
                <a:gd name="adj2" fmla="val 32000"/>
              </a:avLst>
            </a:prstGeom>
            <a:solidFill>
              <a:srgbClr val="F5A9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2" name="Text Box 14"/>
            <p:cNvSpPr txBox="1">
              <a:spLocks noChangeArrowheads="1"/>
            </p:cNvSpPr>
            <p:nvPr/>
          </p:nvSpPr>
          <p:spPr bwMode="auto">
            <a:xfrm>
              <a:off x="0" y="3024"/>
              <a:ext cx="1392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/>
                <a:t>Carbon Dioxide</a:t>
              </a:r>
            </a:p>
          </p:txBody>
        </p:sp>
      </p:grpSp>
      <p:sp>
        <p:nvSpPr>
          <p:cNvPr id="22539" name="AutoShape 15"/>
          <p:cNvSpPr>
            <a:spLocks noChangeArrowheads="1"/>
          </p:cNvSpPr>
          <p:nvPr/>
        </p:nvSpPr>
        <p:spPr bwMode="auto">
          <a:xfrm>
            <a:off x="6400800" y="4419600"/>
            <a:ext cx="2743200" cy="1981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5A9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dirty="0" smtClean="0"/>
              <a:t>Sugar produced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Light dependent 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reactions</a:t>
            </a:r>
            <a:b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</a:t>
            </a:r>
            <a:r>
              <a:rPr lang="en-US" b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Needs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light)</a:t>
            </a:r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Energy from </a:t>
            </a:r>
            <a:r>
              <a:rPr lang="en-US" u="sng" dirty="0" smtClean="0">
                <a:solidFill>
                  <a:srgbClr val="FF0000"/>
                </a:solidFill>
                <a:latin typeface="Comic Sans MS" pitchFamily="66" charset="0"/>
              </a:rPr>
              <a:t>sunlight</a:t>
            </a:r>
            <a:r>
              <a:rPr lang="en-US" dirty="0" smtClean="0">
                <a:latin typeface="Comic Sans MS" pitchFamily="66" charset="0"/>
              </a:rPr>
              <a:t> is absorbed by chlorophyll.</a:t>
            </a:r>
          </a:p>
          <a:p>
            <a:r>
              <a:rPr lang="en-US" dirty="0" smtClean="0">
                <a:latin typeface="Comic Sans MS" pitchFamily="66" charset="0"/>
              </a:rPr>
              <a:t>H2O is broken down and </a:t>
            </a:r>
            <a:r>
              <a:rPr lang="en-US" u="sng" dirty="0" smtClean="0">
                <a:solidFill>
                  <a:srgbClr val="FF0000"/>
                </a:solidFill>
                <a:latin typeface="Comic Sans MS" pitchFamily="66" charset="0"/>
              </a:rPr>
              <a:t>Oxygen</a:t>
            </a:r>
            <a:r>
              <a:rPr lang="en-US" dirty="0" smtClean="0">
                <a:latin typeface="Comic Sans MS" pitchFamily="66" charset="0"/>
              </a:rPr>
              <a:t> is released</a:t>
            </a:r>
          </a:p>
          <a:p>
            <a:r>
              <a:rPr lang="en-US" dirty="0" smtClean="0">
                <a:latin typeface="Comic Sans MS" pitchFamily="66" charset="0"/>
              </a:rPr>
              <a:t>Energy in the form of </a:t>
            </a:r>
            <a:r>
              <a:rPr lang="en-US" u="sng" dirty="0" smtClean="0">
                <a:solidFill>
                  <a:srgbClr val="FF0000"/>
                </a:solidFill>
                <a:latin typeface="Comic Sans MS" pitchFamily="66" charset="0"/>
              </a:rPr>
              <a:t>ATP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is made</a:t>
            </a:r>
          </a:p>
          <a:p>
            <a:endParaRPr lang="en-US" dirty="0"/>
          </a:p>
        </p:txBody>
      </p:sp>
      <p:pic>
        <p:nvPicPr>
          <p:cNvPr id="2050" name="Picture 2" descr="https://encrypted-tbn3.google.com/images?q=tbn:ANd9GcSH98boJmX6aeLpRYdqYOaCi15w9dIYzPW2gAD9Q9Bdsif6z6Cps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343400"/>
            <a:ext cx="4648200" cy="2324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Light-independent 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reactions</a:t>
            </a:r>
            <a:b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(</a:t>
            </a:r>
            <a:r>
              <a:rPr lang="en-US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Does NOT Need 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light)</a:t>
            </a:r>
            <a:endParaRPr lang="en-US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Carbon dioxide CO2 </a:t>
            </a:r>
            <a:r>
              <a:rPr lang="en-US" u="sng" dirty="0" smtClean="0">
                <a:solidFill>
                  <a:srgbClr val="FF0000"/>
                </a:solidFill>
                <a:latin typeface="Comic Sans MS" pitchFamily="66" charset="0"/>
              </a:rPr>
              <a:t>gas</a:t>
            </a:r>
            <a:r>
              <a:rPr lang="en-US" dirty="0" smtClean="0">
                <a:latin typeface="Comic Sans MS" pitchFamily="66" charset="0"/>
              </a:rPr>
              <a:t>  from the atmosphere is taken in by the plant</a:t>
            </a:r>
          </a:p>
          <a:p>
            <a:r>
              <a:rPr lang="en-US" dirty="0" smtClean="0">
                <a:latin typeface="Comic Sans MS" pitchFamily="66" charset="0"/>
              </a:rPr>
              <a:t>The energy made in the </a:t>
            </a:r>
            <a:r>
              <a:rPr lang="en-US" u="sng" dirty="0" smtClean="0">
                <a:latin typeface="Comic Sans MS" pitchFamily="66" charset="0"/>
              </a:rPr>
              <a:t>light-</a:t>
            </a:r>
            <a:r>
              <a:rPr lang="en-US" u="sng" dirty="0" smtClean="0">
                <a:solidFill>
                  <a:srgbClr val="FF0000"/>
                </a:solidFill>
                <a:latin typeface="Comic Sans MS" pitchFamily="66" charset="0"/>
              </a:rPr>
              <a:t>dependent</a:t>
            </a:r>
            <a:r>
              <a:rPr lang="en-US" dirty="0" smtClean="0">
                <a:latin typeface="Comic Sans MS" pitchFamily="66" charset="0"/>
              </a:rPr>
              <a:t> reactions is used to make </a:t>
            </a:r>
            <a:r>
              <a:rPr lang="en-US" u="sng" dirty="0" smtClean="0">
                <a:solidFill>
                  <a:srgbClr val="FF0000"/>
                </a:solidFill>
                <a:latin typeface="Comic Sans MS" pitchFamily="66" charset="0"/>
              </a:rPr>
              <a:t>glucose</a:t>
            </a:r>
            <a:r>
              <a:rPr lang="en-US" dirty="0" smtClean="0">
                <a:latin typeface="Comic Sans MS" pitchFamily="66" charset="0"/>
              </a:rPr>
              <a:t> or sugar from the carbon in the CO2.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026" name="Picture 2" descr="https://encrypted-tbn2.google.com/images?q=tbn:ANd9GcSwfaCumUzbcVQfRz1jZR6tqs4nroDZ-tkOfUxAhRguAklcXzsir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260598"/>
            <a:ext cx="3505200" cy="2303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33800" cy="460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The light independent reaction is also called the </a:t>
            </a:r>
            <a:r>
              <a:rPr lang="en-US" sz="3600" u="sng" dirty="0" smtClean="0">
                <a:solidFill>
                  <a:srgbClr val="FF0000"/>
                </a:solidFill>
                <a:latin typeface="Comic Sans MS" pitchFamily="66" charset="0"/>
              </a:rPr>
              <a:t>Calvin Cycle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4" descr="http://www.imamuseum.org/blog/wp-content/uploads/2011/02/2-compress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762000"/>
            <a:ext cx="4198315" cy="5195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unlight 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1" y="4572000"/>
            <a:ext cx="23376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6019800" cy="838200"/>
          </a:xfrm>
        </p:spPr>
        <p:txBody>
          <a:bodyPr/>
          <a:lstStyle/>
          <a:p>
            <a:pPr eaLnBrk="1" hangingPunct="1"/>
            <a:r>
              <a:rPr lang="en-US" smtClean="0"/>
              <a:t>THE BIG PICTURE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219200"/>
            <a:ext cx="8001000" cy="3200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>
                <a:latin typeface="Comic Sans MS" pitchFamily="66" charset="0"/>
              </a:rPr>
              <a:t>PHOTOSYNTHESIS provides</a:t>
            </a:r>
            <a:endParaRPr lang="en-US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latin typeface="Comic Sans MS" pitchFamily="66" charset="0"/>
              </a:rPr>
              <a:t>the _____________ we breathe 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latin typeface="Comic Sans MS" pitchFamily="66" charset="0"/>
              </a:rPr>
              <a:t>and the __________</a:t>
            </a:r>
          </a:p>
          <a:p>
            <a:pPr eaLnBrk="1" hangingPunct="1">
              <a:buFontTx/>
              <a:buNone/>
            </a:pPr>
            <a:r>
              <a:rPr lang="en-US" b="1" dirty="0" err="1" smtClean="0">
                <a:latin typeface="Comic Sans MS" pitchFamily="66" charset="0"/>
              </a:rPr>
              <a:t>heterotrophs</a:t>
            </a:r>
            <a:r>
              <a:rPr lang="en-US" b="1" dirty="0" smtClean="0">
                <a:latin typeface="Comic Sans MS" pitchFamily="66" charset="0"/>
              </a:rPr>
              <a:t> (like us)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latin typeface="Comic Sans MS" pitchFamily="66" charset="0"/>
              </a:rPr>
              <a:t>consume to survive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0" y="5715000"/>
            <a:ext cx="895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_____________ + ____________                          _______________ + ____________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28600" y="5105400"/>
            <a:ext cx="14303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Carbon</a:t>
            </a:r>
            <a:br>
              <a:rPr lang="en-US" sz="2800" b="1">
                <a:solidFill>
                  <a:srgbClr val="FF0000"/>
                </a:solidFill>
              </a:rPr>
            </a:br>
            <a:r>
              <a:rPr lang="en-US" sz="2800" b="1">
                <a:solidFill>
                  <a:srgbClr val="FF0000"/>
                </a:solidFill>
              </a:rPr>
              <a:t>dioxide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828800" y="54102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FF"/>
                </a:solidFill>
              </a:rPr>
              <a:t>WATER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5181600" y="5334000"/>
            <a:ext cx="129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6600"/>
                </a:solidFill>
              </a:rPr>
              <a:t>Sugars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6781800" y="5486400"/>
            <a:ext cx="14541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CC00"/>
                </a:solidFill>
              </a:rPr>
              <a:t>Oxygen</a:t>
            </a:r>
          </a:p>
        </p:txBody>
      </p:sp>
      <p:sp>
        <p:nvSpPr>
          <p:cNvPr id="193553" name="Rectangle 17"/>
          <p:cNvSpPr>
            <a:spLocks noChangeArrowheads="1"/>
          </p:cNvSpPr>
          <p:nvPr/>
        </p:nvSpPr>
        <p:spPr bwMode="auto">
          <a:xfrm>
            <a:off x="1219200" y="1752600"/>
            <a:ext cx="14247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OXYGEN</a:t>
            </a:r>
          </a:p>
        </p:txBody>
      </p:sp>
      <p:sp>
        <p:nvSpPr>
          <p:cNvPr id="193554" name="Rectangle 18"/>
          <p:cNvSpPr>
            <a:spLocks noChangeArrowheads="1"/>
          </p:cNvSpPr>
          <p:nvPr/>
        </p:nvSpPr>
        <p:spPr bwMode="auto">
          <a:xfrm>
            <a:off x="2057400" y="2362200"/>
            <a:ext cx="1399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sugars</a:t>
            </a:r>
          </a:p>
        </p:txBody>
      </p:sp>
      <p:pic>
        <p:nvPicPr>
          <p:cNvPr id="23564" name="Picture 19" descr="tree l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04800"/>
            <a:ext cx="196557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53" grpId="0"/>
      <p:bldP spid="1935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6019800"/>
            <a:ext cx="7772400" cy="4572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Photosynthesis video clip</a:t>
            </a:r>
            <a:endParaRPr lang="en-US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hotosynthesis.asf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" y="0"/>
            <a:ext cx="8550671" cy="5828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8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/>
              <a:t>Question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What is an example of an </a:t>
            </a:r>
            <a:r>
              <a:rPr lang="en-US" sz="4400" dirty="0" err="1" smtClean="0"/>
              <a:t>autotroph</a:t>
            </a:r>
            <a:r>
              <a:rPr lang="en-US" sz="44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60"/>
                            </p:stCondLst>
                            <p:childTnLst>
                              <p:par>
                                <p:cTn id="1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/>
              <a:t>Answer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Tree, plant</a:t>
            </a:r>
            <a:endParaRPr lang="en-US" sz="4400" dirty="0"/>
          </a:p>
        </p:txBody>
      </p:sp>
      <p:pic>
        <p:nvPicPr>
          <p:cNvPr id="4" name="Picture 3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0"/>
            <a:ext cx="914400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jungle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4700" y="1981200"/>
            <a:ext cx="402590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/>
              <a:t>Question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What is an example of a </a:t>
            </a:r>
            <a:r>
              <a:rPr lang="en-US" sz="4400" dirty="0" err="1" smtClean="0"/>
              <a:t>heterotroph</a:t>
            </a:r>
            <a:r>
              <a:rPr lang="en-US" sz="4400" dirty="0" smtClean="0"/>
              <a:t>?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6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04800"/>
            <a:ext cx="8610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220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Organisms that can use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light energy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from the sun to produce food 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are called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autotrophs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(auto = self)</a:t>
            </a:r>
          </a:p>
          <a:p>
            <a:pPr marL="914400" lvl="1" indent="-220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 dirty="0" smtClean="0">
                <a:latin typeface="Comic Sans MS" pitchFamily="66" charset="0"/>
                <a:cs typeface="Arial" pitchFamily="34" charset="0"/>
              </a:rPr>
              <a:t>Example:  </a:t>
            </a:r>
            <a:r>
              <a:rPr lang="en-US" sz="3200" u="sng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Plants &amp; Algae</a:t>
            </a:r>
            <a:endParaRPr kumimoji="0" lang="en-US" sz="32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	</a:t>
            </a:r>
          </a:p>
        </p:txBody>
      </p:sp>
      <p:pic>
        <p:nvPicPr>
          <p:cNvPr id="15362" name="Picture 2" descr="http://protist.i.hosei.ac.jp/GIFs/protis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725025"/>
            <a:ext cx="4038599" cy="3556931"/>
          </a:xfrm>
          <a:prstGeom prst="rect">
            <a:avLst/>
          </a:prstGeom>
          <a:noFill/>
        </p:spPr>
      </p:pic>
      <p:pic>
        <p:nvPicPr>
          <p:cNvPr id="15364" name="Picture 4" descr="http://upload.wikimedia.org/wikipedia/commons/thumb/5/5f/Plants_diversity.jpg/400px-Plants_divers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486024"/>
            <a:ext cx="2957945" cy="4067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/>
              <a:t>Answer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Human, animal</a:t>
            </a:r>
            <a:endParaRPr lang="en-US" sz="4400" dirty="0"/>
          </a:p>
        </p:txBody>
      </p:sp>
      <p:pic>
        <p:nvPicPr>
          <p:cNvPr id="6" name="Picture 5" descr="man-bea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9013" y="2819400"/>
            <a:ext cx="444500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/>
              <a:t>Question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Energy is released from ATP when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/>
              <a:t>Answer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/>
              <a:t>a</a:t>
            </a:r>
            <a:r>
              <a:rPr lang="en-US" sz="4400" dirty="0" smtClean="0"/>
              <a:t> phosphate group is removed</a:t>
            </a:r>
            <a:endParaRPr lang="en-US" sz="4400" dirty="0"/>
          </a:p>
        </p:txBody>
      </p:sp>
      <p:pic>
        <p:nvPicPr>
          <p:cNvPr id="13314" name="Picture 2" descr="http://faculty.ccbcmd.edu/biotutorials/cellresp/images/atpas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438400"/>
            <a:ext cx="4114800" cy="4114800"/>
          </a:xfrm>
          <a:prstGeom prst="rect">
            <a:avLst/>
          </a:prstGeom>
          <a:noFill/>
        </p:spPr>
      </p:pic>
      <p:pic>
        <p:nvPicPr>
          <p:cNvPr id="13316" name="Picture 4" descr="http://faculty.ccbcmd.edu/biotutorials/energy/images/adp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667000"/>
            <a:ext cx="32766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/>
              <a:t>Question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4400" dirty="0" smtClean="0"/>
              <a:t>What is used in the overall reactions for photosynthesis? 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/>
              <a:t>Answer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Carbon dioxide, light, and water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/>
              <a:t>Question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Most plants appear green because chlorophyll…….</a:t>
            </a:r>
            <a:endParaRPr lang="en-US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76600"/>
            <a:ext cx="343852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6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/>
              <a:t>Answer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Chlorophyll does not absorb green light-it reflects it</a:t>
            </a:r>
            <a:endParaRPr lang="en-US" sz="4400" dirty="0"/>
          </a:p>
        </p:txBody>
      </p:sp>
      <p:pic>
        <p:nvPicPr>
          <p:cNvPr id="4" name="Picture 3" descr="lc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505200"/>
            <a:ext cx="3810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/>
              <a:t>Question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What are the products of light-dependent reactions? 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6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/>
              <a:t>Answer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Oxygen gas and ATP</a:t>
            </a:r>
            <a:endParaRPr lang="en-US" sz="4400" dirty="0"/>
          </a:p>
        </p:txBody>
      </p:sp>
      <p:pic>
        <p:nvPicPr>
          <p:cNvPr id="4" name="Picture 3" descr="417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590799"/>
            <a:ext cx="5943600" cy="390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/>
              <a:t>Question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If carbon dioxide is removed from a plant’s environment, what would you expect to happen to its production of high-energy sugars? 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0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Organisms that </a:t>
            </a:r>
            <a:r>
              <a:rPr kumimoji="0" lang="en-US" sz="3200" i="0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cannot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make their own food are called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heterotrophs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	Ex: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animals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and most microorganisms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60270"/>
            <a:ext cx="3581400" cy="429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http://8oinks.com/files/2009/06/bacte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514600"/>
            <a:ext cx="38862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/>
              <a:t>Answer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No sugars will be produced.  </a:t>
            </a:r>
            <a:endParaRPr lang="en-US" sz="4400" dirty="0"/>
          </a:p>
        </p:txBody>
      </p:sp>
      <p:pic>
        <p:nvPicPr>
          <p:cNvPr id="4" name="Picture 3" descr="sugar-free-chocolates-sta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743200"/>
            <a:ext cx="49657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/>
              <a:t>Question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Plants take in the sun’s energy by absorbing….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6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/>
              <a:t>Answer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sunlight</a:t>
            </a:r>
            <a:endParaRPr lang="en-US" sz="4400" dirty="0"/>
          </a:p>
        </p:txBody>
      </p:sp>
      <p:pic>
        <p:nvPicPr>
          <p:cNvPr id="5" name="Picture 4" descr="sunlight-forest-inspirati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209800"/>
            <a:ext cx="4495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/>
              <a:t>Question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The Calvin cycle is another name for…..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6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/>
              <a:t>Answer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/>
              <a:t>l</a:t>
            </a:r>
            <a:r>
              <a:rPr lang="en-US" sz="4400" dirty="0" smtClean="0"/>
              <a:t>ight –independent reactions</a:t>
            </a:r>
            <a:endParaRPr lang="en-US" sz="4400" dirty="0"/>
          </a:p>
        </p:txBody>
      </p:sp>
      <p:pic>
        <p:nvPicPr>
          <p:cNvPr id="4" name="Picture 3" descr="calvin_cyc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743200"/>
            <a:ext cx="41529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772400" cy="838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RESPIRATION</a:t>
            </a:r>
          </a:p>
        </p:txBody>
      </p:sp>
      <p:pic>
        <p:nvPicPr>
          <p:cNvPr id="33794" name="Picture 2" descr="http://biologycollege.weebly.com/uploads/3/6/9/1/3691287/5869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371600"/>
            <a:ext cx="5445301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tre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1905000"/>
            <a:ext cx="1549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12"/>
          <p:cNvSpPr>
            <a:spLocks noChangeArrowheads="1"/>
          </p:cNvSpPr>
          <p:nvPr/>
        </p:nvSpPr>
        <p:spPr bwMode="auto">
          <a:xfrm>
            <a:off x="228600" y="1524000"/>
            <a:ext cx="60198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In the last lesson we learned that </a:t>
            </a:r>
            <a:r>
              <a:rPr lang="en-US" sz="2800" dirty="0" err="1">
                <a:latin typeface="Comic Sans MS" pitchFamily="66" charset="0"/>
              </a:rPr>
              <a:t>autotrophs</a:t>
            </a:r>
            <a:r>
              <a:rPr lang="en-US" sz="2800" dirty="0">
                <a:latin typeface="Comic Sans MS" pitchFamily="66" charset="0"/>
              </a:rPr>
              <a:t> such as green plants </a:t>
            </a:r>
          </a:p>
          <a:p>
            <a:r>
              <a:rPr lang="en-US" sz="2800" dirty="0" smtClean="0">
                <a:latin typeface="Comic Sans MS" pitchFamily="66" charset="0"/>
              </a:rPr>
              <a:t>use photosynthesis to</a:t>
            </a:r>
            <a:endParaRPr lang="en-US" sz="2800" dirty="0">
              <a:latin typeface="Comic Sans MS" pitchFamily="66" charset="0"/>
            </a:endParaRPr>
          </a:p>
          <a:p>
            <a:r>
              <a:rPr lang="en-US" sz="2800" dirty="0">
                <a:latin typeface="Comic Sans MS" pitchFamily="66" charset="0"/>
              </a:rPr>
              <a:t>trap energy from </a:t>
            </a:r>
            <a:r>
              <a:rPr lang="en-US" sz="2800" dirty="0" smtClean="0">
                <a:latin typeface="Comic Sans MS" pitchFamily="66" charset="0"/>
              </a:rPr>
              <a:t>sunlight </a:t>
            </a:r>
            <a:endParaRPr lang="en-US" sz="2800" dirty="0">
              <a:latin typeface="Comic Sans MS" pitchFamily="66" charset="0"/>
            </a:endParaRPr>
          </a:p>
          <a:p>
            <a:r>
              <a:rPr lang="en-US" sz="2800" dirty="0">
                <a:latin typeface="Comic Sans MS" pitchFamily="66" charset="0"/>
              </a:rPr>
              <a:t>to make </a:t>
            </a:r>
            <a:r>
              <a:rPr lang="en-US" sz="2800" dirty="0" smtClean="0">
                <a:latin typeface="Comic Sans MS" pitchFamily="66" charset="0"/>
              </a:rPr>
              <a:t>food/sugar.</a:t>
            </a:r>
            <a:endParaRPr lang="en-US" sz="2800" dirty="0">
              <a:latin typeface="Comic Sans MS" pitchFamily="66" charset="0"/>
            </a:endParaRPr>
          </a:p>
          <a:p>
            <a:endParaRPr lang="en-US" sz="3600" dirty="0"/>
          </a:p>
        </p:txBody>
      </p:sp>
      <p:pic>
        <p:nvPicPr>
          <p:cNvPr id="3079" name="Picture 21" descr="glucose no db"/>
          <p:cNvPicPr>
            <a:picLocks noChangeAspect="1" noChangeArrowheads="1"/>
          </p:cNvPicPr>
          <p:nvPr/>
        </p:nvPicPr>
        <p:blipFill>
          <a:blip r:embed="rId3" cstate="print"/>
          <a:srcRect b="13846"/>
          <a:stretch>
            <a:fillRect/>
          </a:stretch>
        </p:blipFill>
        <p:spPr bwMode="auto">
          <a:xfrm>
            <a:off x="2514600" y="5181600"/>
            <a:ext cx="17526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2" descr="sunwithglasse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724400"/>
            <a:ext cx="17526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Placeholder 10"/>
          <p:cNvSpPr>
            <a:spLocks noGrp="1"/>
          </p:cNvSpPr>
          <p:nvPr>
            <p:ph type="body" sz="half" idx="2"/>
          </p:nvPr>
        </p:nvSpPr>
        <p:spPr>
          <a:xfrm>
            <a:off x="6248400" y="1600200"/>
            <a:ext cx="2590800" cy="4525963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ChangeArrowheads="1"/>
          </p:cNvSpPr>
          <p:nvPr/>
        </p:nvSpPr>
        <p:spPr bwMode="auto">
          <a:xfrm>
            <a:off x="152400" y="304800"/>
            <a:ext cx="8686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i="1" dirty="0"/>
              <a:t>In this lesson, we will learn how this glucose is </a:t>
            </a:r>
            <a:r>
              <a:rPr lang="en-US" sz="3600" i="1" dirty="0" smtClean="0"/>
              <a:t>broken down </a:t>
            </a:r>
            <a:r>
              <a:rPr lang="en-US" sz="3600" i="1" dirty="0"/>
              <a:t>by organisms and the </a:t>
            </a:r>
            <a:r>
              <a:rPr lang="en-US" sz="3600" i="1" dirty="0" smtClean="0"/>
              <a:t>energy  </a:t>
            </a:r>
            <a:endParaRPr lang="en-US" sz="3600" i="1" dirty="0"/>
          </a:p>
          <a:p>
            <a:r>
              <a:rPr lang="en-US" sz="3600" i="1" dirty="0"/>
              <a:t>is stored as </a:t>
            </a:r>
            <a:r>
              <a:rPr lang="en-US" sz="3600" i="1" dirty="0" smtClean="0"/>
              <a:t>ATP </a:t>
            </a:r>
            <a:r>
              <a:rPr lang="en-US" sz="3600" i="1" dirty="0"/>
              <a:t>in a process </a:t>
            </a:r>
          </a:p>
          <a:p>
            <a:r>
              <a:rPr lang="en-US" sz="3600" i="1" dirty="0" smtClean="0"/>
              <a:t>called </a:t>
            </a:r>
            <a:r>
              <a:rPr lang="en-US" sz="3600" i="1" dirty="0" smtClean="0">
                <a:solidFill>
                  <a:srgbClr val="FF0000"/>
                </a:solidFill>
              </a:rPr>
              <a:t>Cellular Respiration </a:t>
            </a:r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dirty="0"/>
              <a:t>				</a:t>
            </a:r>
          </a:p>
        </p:txBody>
      </p:sp>
      <p:pic>
        <p:nvPicPr>
          <p:cNvPr id="4101" name="Picture 21" descr="AT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4913"/>
          <a:stretch>
            <a:fillRect/>
          </a:stretch>
        </p:blipFill>
        <p:spPr>
          <a:xfrm>
            <a:off x="1219200" y="3124200"/>
            <a:ext cx="4038600" cy="1905000"/>
          </a:xfrm>
          <a:noFill/>
        </p:spPr>
      </p:pic>
      <p:pic>
        <p:nvPicPr>
          <p:cNvPr id="4104" name="Picture 13" descr="mito nolabels boo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2438400"/>
            <a:ext cx="3276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52400" y="228600"/>
            <a:ext cx="87630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Cellular 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Respiration: The Technical Definition 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Cellular respiration is the process by which the energy of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glucose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released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in the cell to be used for life processes (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movement, breathing, blood circulation, etc…)</a:t>
            </a:r>
            <a:endParaRPr kumimoji="0" lang="en-US" sz="2800" b="1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050" name="Picture 2" descr="http://projectsol.aps.com/images/common/digestion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667000"/>
            <a:ext cx="3797230" cy="356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ff.tuhsd.k12.az.us/gfoster/standard/BCycles_files/cow_oxygency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090672"/>
            <a:ext cx="3924300" cy="376732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228600"/>
            <a:ext cx="868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Cells require a constant source of </a:t>
            </a:r>
            <a:r>
              <a:rPr lang="en-US" sz="2400" b="1" u="sng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energy</a:t>
            </a:r>
            <a:r>
              <a:rPr lang="en-US" sz="24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for life processes but keep only a </a:t>
            </a:r>
            <a:r>
              <a:rPr lang="en-US" sz="2400" b="1" u="sng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small amount</a:t>
            </a:r>
            <a:r>
              <a:rPr lang="en-US" sz="24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of </a:t>
            </a:r>
            <a:r>
              <a:rPr lang="en-US" sz="2400" b="1" u="sng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ATP</a:t>
            </a:r>
            <a:r>
              <a:rPr lang="en-US" sz="24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on hand. Cells can regenerate ATP as needed by using the energy stored in</a:t>
            </a:r>
            <a:r>
              <a:rPr lang="en-US" sz="2400" b="1" u="sng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foods</a:t>
            </a:r>
            <a:r>
              <a:rPr lang="en-US" sz="24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like glucose.</a:t>
            </a:r>
          </a:p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200" dirty="0" smtClean="0">
              <a:latin typeface="Comic Sans MS" pitchFamily="66" charset="0"/>
              <a:cs typeface="Arial" pitchFamily="34" charset="0"/>
            </a:endParaRPr>
          </a:p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The energy stored in glucose by photosynthesis is </a:t>
            </a:r>
            <a:r>
              <a:rPr lang="en-US" sz="2400" u="sng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released</a:t>
            </a:r>
            <a:r>
              <a:rPr lang="en-US" sz="24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by </a:t>
            </a:r>
            <a:r>
              <a:rPr lang="en-US" sz="2400" b="1" u="sng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cellular respiration</a:t>
            </a:r>
            <a:r>
              <a:rPr lang="en-US" sz="24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and repackaged into the energy of ATP.</a:t>
            </a:r>
            <a:endParaRPr lang="en-US" sz="2400" dirty="0" smtClean="0"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1027"/>
          <p:cNvSpPr>
            <a:spLocks noChangeArrowheads="1"/>
          </p:cNvSpPr>
          <p:nvPr/>
        </p:nvSpPr>
        <p:spPr bwMode="auto">
          <a:xfrm>
            <a:off x="457200" y="3657600"/>
            <a:ext cx="2286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7200" b="1" u="sng" dirty="0">
                <a:solidFill>
                  <a:schemeClr val="accent2"/>
                </a:solidFill>
                <a:latin typeface="Comic Sans MS" pitchFamily="66" charset="0"/>
              </a:rPr>
              <a:t>ATP</a:t>
            </a:r>
          </a:p>
        </p:txBody>
      </p:sp>
      <p:sp>
        <p:nvSpPr>
          <p:cNvPr id="7172" name="Rectangle 1038"/>
          <p:cNvSpPr>
            <a:spLocks noChangeArrowheads="1"/>
          </p:cNvSpPr>
          <p:nvPr/>
        </p:nvSpPr>
        <p:spPr bwMode="auto">
          <a:xfrm>
            <a:off x="381000" y="685800"/>
            <a:ext cx="8305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Comic Sans MS" pitchFamily="66" charset="0"/>
              </a:rPr>
              <a:t>A </a:t>
            </a:r>
            <a:r>
              <a:rPr lang="en-US" sz="3600" b="1" dirty="0">
                <a:solidFill>
                  <a:schemeClr val="tx2"/>
                </a:solidFill>
                <a:latin typeface="Comic Sans MS" pitchFamily="66" charset="0"/>
              </a:rPr>
              <a:t>SPECIAL KIND of  </a:t>
            </a:r>
            <a:r>
              <a:rPr lang="en-US" sz="3600" b="1" dirty="0" smtClean="0">
                <a:solidFill>
                  <a:schemeClr val="tx2"/>
                </a:solidFill>
                <a:latin typeface="Comic Sans MS" pitchFamily="66" charset="0"/>
              </a:rPr>
              <a:t>MOLECULE </a:t>
            </a:r>
            <a:endParaRPr lang="en-US" sz="3600" b="1" dirty="0">
              <a:solidFill>
                <a:schemeClr val="tx2"/>
              </a:solidFill>
              <a:latin typeface="Comic Sans MS" pitchFamily="66" charset="0"/>
            </a:endParaRPr>
          </a:p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Comic Sans MS" pitchFamily="66" charset="0"/>
              </a:rPr>
              <a:t>used </a:t>
            </a:r>
            <a:r>
              <a:rPr lang="en-US" sz="3600" b="1" dirty="0">
                <a:solidFill>
                  <a:schemeClr val="tx2"/>
                </a:solidFill>
                <a:latin typeface="Comic Sans MS" pitchFamily="66" charset="0"/>
              </a:rPr>
              <a:t>by cells to store and transport </a:t>
            </a:r>
          </a:p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Comic Sans MS" pitchFamily="66" charset="0"/>
              </a:rPr>
              <a:t>Energy is </a:t>
            </a:r>
            <a:r>
              <a:rPr lang="en-US" sz="3600" b="1" dirty="0">
                <a:solidFill>
                  <a:schemeClr val="tx2"/>
                </a:solidFill>
                <a:latin typeface="Comic Sans MS" pitchFamily="66" charset="0"/>
              </a:rPr>
              <a:t>called</a:t>
            </a:r>
          </a:p>
        </p:txBody>
      </p:sp>
      <p:pic>
        <p:nvPicPr>
          <p:cNvPr id="7173" name="Picture 1040" descr="AT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4837"/>
          <a:stretch>
            <a:fillRect/>
          </a:stretch>
        </p:blipFill>
        <p:spPr>
          <a:xfrm>
            <a:off x="2526384" y="2451418"/>
            <a:ext cx="6160416" cy="2904808"/>
          </a:xfrm>
          <a:noFill/>
        </p:spPr>
      </p:pic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019800"/>
            <a:ext cx="8229600" cy="639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u="sng" dirty="0" smtClean="0">
                <a:solidFill>
                  <a:srgbClr val="C00000"/>
                </a:solidFill>
              </a:rPr>
              <a:t>ATP = __________________________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81200" y="5867400"/>
            <a:ext cx="54165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rgbClr val="C00000"/>
                </a:solidFill>
                <a:latin typeface="Comic Sans MS" pitchFamily="66" charset="0"/>
              </a:rPr>
              <a:t>Adenosine </a:t>
            </a:r>
            <a:r>
              <a:rPr lang="en-US" sz="3600" b="1" dirty="0" err="1">
                <a:solidFill>
                  <a:srgbClr val="C00000"/>
                </a:solidFill>
                <a:latin typeface="Comic Sans MS" pitchFamily="66" charset="0"/>
              </a:rPr>
              <a:t>triphosphate</a:t>
            </a:r>
            <a:endParaRPr lang="en-US" sz="3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autoUpdateAnimBg="0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 descr="http://www.soulcare.org/Creation/photosynthesis_respiration_diagram.gif"/>
          <p:cNvSpPr>
            <a:spLocks noChangeAspect="1" noChangeArrowheads="1"/>
          </p:cNvSpPr>
          <p:nvPr/>
        </p:nvSpPr>
        <p:spPr bwMode="auto">
          <a:xfrm>
            <a:off x="63500" y="-136525"/>
            <a:ext cx="3981450" cy="571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AutoShape 4" descr="http://www.soulcare.org/Creation/photosynthesis_respiration_diagram.gif"/>
          <p:cNvSpPr>
            <a:spLocks noChangeAspect="1" noChangeArrowheads="1"/>
          </p:cNvSpPr>
          <p:nvPr/>
        </p:nvSpPr>
        <p:spPr bwMode="auto">
          <a:xfrm>
            <a:off x="63500" y="-136525"/>
            <a:ext cx="3981450" cy="571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4763092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Aerobic cellular respiration</a:t>
            </a:r>
            <a:endParaRPr lang="en-US" dirty="0"/>
          </a:p>
        </p:txBody>
      </p:sp>
      <p:sp>
        <p:nvSpPr>
          <p:cNvPr id="6147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32766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The chemical equation for aerobic cellular respiration is</a:t>
            </a:r>
          </a:p>
        </p:txBody>
      </p:sp>
      <p:sp>
        <p:nvSpPr>
          <p:cNvPr id="6148" name="AutoShape 2" descr="data:image/jpeg;base64,/9j/4AAQSkZJRgABAQAAAQABAAD/2wCEAAkGBhQSEBUUERQUFBUUFBgXGBQVGBcVGhodGxcXGBcbGxUcHyYeHBkkHRYXIC8gIycpLCwsFh4xNTAqNSYrLCkBCQoKDgwOGg8PGjMkHx0tKikxKTUvLTUyLC4pLCktKSwsLC8sLSkqLC8pKSwsKSwsLC8sKS0pLCksLC8sLCwsLP/AABEIAFwBuAMBIgACEQEDEQH/xAAcAAEAAQUBAQAAAAAAAAAAAAAABwECBAUGAwj/xABGEAACAQIEBAMFAwgIBAcAAAABAgMAEQQFEiEGEzFBIlFhBxQycZEjQoEVUmKhscHR8BYzU1Ryk9LxJIKSoiU1Q2Rzo7L/xAAaAQEAAgMBAAAAAAAAAAAAAAAABAUBAwYC/8QALREAAgIBAgQEBgIDAAAAAAAAAAECAxEEIQUSMUETMlFhFSJxkaHwFLGBwdH/2gAMAwEAAhEDEQA/AJxpVL0vQFaVTVS9AVpVL0vQFaVS9L0BWlUDUvQFaUpQClKUApVL0vQFaVTVTVQFaVTVS9AVpVL1WgFKUoBSlKAUpVL0BWlYeYZtFAuqZ1Qdr9T8h1P4Cuen9pOHHwJK/qAFH6zQHW0rlcN7RsMxs4kj9WW4+qk10mFxiSKGjYOp6MpBH1FAe1KUoBSlKAUpSgFKVbroDwx2MWKNpHNlRSxPy3qN+GeNnjnb3g3imcsb78pmO3/JawPla9enHvEwmb3eI3jQ/aMOjMDsvqB1PqBXJ/vq40uiUq27O/Q5vX8SddyVb8vX39idlYdquqPeAeKdJGFmO3SFif8A6yf2fSpBBqstqlVJxkXmm1Eb61OJdSqXqtaiQKUpQCqGl68cXieXGzkE6VLWHU2BP12rDaS3B63oWrn8zzxXjAiZkfWtwdmA6nboRtWBjcxkmVAboU8RYdC4+Aj0HUg+Y8qrreJU17N9skiGnnLsdfeq1ys2eOzxsfs0Rl1Am1+xufzRfp6Xrc4bO0kl5aBjsx12suxA2J3PUbjat1Ospu8r74PE6Zw6o2VKoDSphqKGtbnufRYSIyTNYdFUfE57Ko7k148ScTR4OLVJdmbZIx8Tn9wHc9qh7N84lxUplmILdAo+FB+ao/aTua8SnykDWa2OnWFvL0MvOOKsRiZC7SPGv3Y43Kqo+YtqbzP7KwPylN/bTf5r/wAazsr4ceaMSa441Z+Whcnxv2AA/bWvxeGaORkcWZGKkdelaG5dWczbZe/nk3v7l/5Rm/tpv81/40/KM39tN/mv/GthDwrK00UQZNU0QlU72AIvvt12rT0baPE5XQ8zf3Mj8ozf203+a/8AGn5Rm/tpv81/41XLcueeVYo7am89gANySfKsnMsiaKNZA8csbMVDoTYMOqkEddjTLxkyne4uSbwvc2HDHG0uFk+0Z5oWPiViWdf0kJ6+q/TfrLeX49JkWSJg6MLqy7g/z5VANbjhniiXBSErdomPji8/0lvsH/Ue9e4T7MstDxFw+S15XqTfSsHKM3jxMSywtqVvwIPcEdmHcGs6t50iaayhSlKGShrwxeMWJGeRgqqLlibACvc1GntUzol0wynwgcyT1P3AfQW1W9VrxZPkjklaTTPU3Ktd/wCjC4g9pM0rFcL9jGL+OwMjeu+yD0G/qK5eXNJmN2mmJ8+Y/wC42rJHD0hiEpKC6cwIWAcpe2oL5XvVuVZM06u+pI0jALu97C9wNgLk7VXSlZJ7na00aKit8qWFs313M3K+NsXARaUyKPuS+MfK/wAQ+YP1qUOGOKo8bHdPC6/HGTcr5G/dT2NQ9muVPh5ND2OwYMu4IO4Iq/Is4OFxCTAmymzgd0J8Y/DqPUCvdd0ovEiLr+GU6irxaVh4zt3J6qtWI16uNWJxRWlc3nPtDwGEl5WJxMccgAJTxMRfpfSDY97HetLnHtky9cPK2HxUTyrG5jUrLZnCkqD4RsTYdRQHfUqN+CvbZhMbaOc+6znbS58DH9GTsfRrH51IytQF1aXifiIYSHVYNI20a+ZtuT+iOp+netyTUW8WTvice0a76CIkX1tdvqT/ANtAaTF415nMkrF2Pc9vQDsPQV4WrPzLKGhALNGwYkXjfVYrswOwrLw3Csjop1xh5ELpESdTKO4tsKyYNLas/KM5kwz64j/iQ/C48iO3+LtWVgeGHkRGLxoZb8tHJDPbrawsOhrUuhBIOxBsR6igJkyjNUxEKyx9G7HqD3U+oNZ1R37N8wIlkhJ8LrrA/SXY7eoI/wCipEFYMilKUApSrb0BVjXD8ccXaL4eBvGf6xx9wHsD+eR9K2HGnFXuyCOMjnSDbuEXu5/cO5qPZ8lmSPmOh0mzFiQWu3QsL33PpVjotMptTs6dvcpeJa2VaddXXu/Q14G1VrK/J78oS2GgvoBuPit5VbjsG0LlHFmFri4PX1FX6km8JnJuEsZaMcr629e4I6EeoqUeCuJ/eY9EhHOjFm7ah2cD16H1+dcDgeHpZUDoFsSQuplUuR1Cg9axsFjZMNOsiDxxsQVO1x99D87fUCoWqqjqItR80Sy0Oos0kk5L5ZE3VUViZbmCzxJJGbq6hh579j6jp+FZgrnPZnZpprKFKUoZLTXN5njJkldSwKsLqGQEaehGxU3BPn3FbvMMPrjZSxQEfEp0kfj5VyEai56MQSNYNww23Unsf3VTcW1Mqa/l79yXpalOW5dFHZVB3KgC/wCFif586uArVcQcRJhFQurNrYiy2uqgXdzf7qgjp51bnmevhrEYd5UZkTWrxr4nfQo0sb9SN+m9cgtPbPDS83ToW3PFZ9jblaugxDRsXUqPDYkrqsL3JBuB2736VosTxFIrxRjCyNLKjvyxJECoRlBuxNiTq6Cs7KcyXEwLKoIVrgq1rgglWU222INeoxu0+LVt77HlyhZ8p2eTNIYg0puzb9ALA/CLD0/bStJkGGDSk6yui9o9RBPa5BPw+VhSu70l3i1Rlj8lLbDlk0R9xhl+IixbNiiXMh+zltZSu9kA6KVH3fx3vetIanjNsojxETRSqGVvqD2IPZgdwah3iXhqTBSaXOtGP2ctrav0W8nHl33IrZZHucpxDQyjJ2x3T/BtsvwJxOAhijYao8UzPdgCqtez7kXAv2rGl4aURPIWllGqULJGupfs9rvuTZj3B2tXOWrf5bxGkcKKysXiEwSxXSeaAPFffw2rypLuRYW1WbWLouv0Ory7MkGLwaaId8Gl5SPGtk6B72A9CK4tMkT3MT83fmqjJpNk1eZ6kgb7XrU2+VbPDZoowxhdWN50kNiB4QAGA9SL1lyTMy1Ku2mvX/X/AA6TIMBBBPBNHK2iQyxAyALqOnZx5KT5+dWR5Kxw2HwcpCSy4pmsCrFUCNdtjb/etJxDm8U5Uxq6hQFVG06FUDooHrvesPJMx93xEc1tWhr6b2uLW6/jTmS2PXj1xlyY29frjP8ARfnGAETKFEq6l1aZl0sNz36MPWtea2ecZikixRxBgkKFQXsWa7Fidvnb8K2XBvBbYwiSS64cHqNjL5hT1CebD5D0xy5exoVDut5ajM9mmX4gzGaNtGH6SXFxKRsAo817uOnTfcCVV6V5YfDqihUAVVFgoFgAOgAr2FSEsbHWaehUVqCeTlPaFicQmEPIVSNUepzIY2X7aMAABTcHodxYGuhy55DGDMiI/dUYyKN9rMVUn6Csh0BFiAR671UCskgGoY9of/mU3yj/APwLfvqZmqN/apkh1JilG1uXIR2sSY2+W7KT6rWjURbgW/Bro1apOXdNFJuXJg1d1iMS4DSHOnWJgx0qN7j6d60vD0JmwWJgTTzS0TqpYLqAO9iSOm31rmrUqG7ctPB1cOH8sHFS6tSW3TDz0zudfnkEMk8Uckh1RYaKLTENbM97FQfhFr33PauazrACGaWINrCMV1edh/P0rM4dzSKB3eRGLFbRslroT1YA7Xt3plGT++YsRR69DNqdm3IS4LliNrkggep9KP58Y6tmutS0nNzt8kY98Yb9iZMiv7tBq68mO/z0Les9hVqrar6skcE3l5IP4+9iOLxWPlxGHkhKTNrIkZkZTYAjZSCNtjXJ5r7DMfh4JJpGw+iKNna0jE2UEmwKDfbzr6cqySIMCGAIIsQRcH0I7ismD5a4K9keMzDS+nkQE/10gtcfoJ1b57D1r6R4X4dXBYaPDo8kgjB8cramNzf5BR2A6CtqFtV1AUJqLcPKEzYlzYDEvcntctY/9w+tSkajT2g5SY8QJR8Ew+jqtiPxAB/A1lGGWcWQKsaFljWYyy/BpF01HQTY2J6etZOJy33lcPIsgjjTDaXk1C6lb7WuG3vXIVX+e1AdtlkBkGAlUqUhVhISyjRbfe5v9L1qUy6HEGZ1kfXeaWwXwKqsSupj+dfa1656382FbvDZrCMIYCsoZyS7IR4/zAb76R5VkHvwCpOOT0RyfTw2/ePrUp1w/s4yohXxDD4/An+EG7H5FgB/yV3AryZFcrx7isQkC8hEKmbD6mMrRsD7zFZQApuD0Jv0J2PSuqq14weoB77/AKqA8MC8hjUzKqP95UYuB8mIF/oKuxmJEcbO3RFLH5KCT+yvavHGYYSRsjdHUqfkwIP6jRdTD6bEJ43HPNI8snxSbnvYdAo9ANq7HinCoyYiQppssJjkBYcy43FvhNtvrXF4jCtE7RyCzxkq34bX+RG4+dUaUkAEkgdASSB8hXTuhT5JQeEjh/5DrdkbFls6bATouXKZI+YPeradTJY263Xc/KvTPMpWfHSAyrGxZFRbamYlAegPwjzrlQxta5t5dvpW4yPMI41kaR3WZhpV9Jk0qepG/X1rVZTKtuyL3efybK9RG1KqS2WPwbjD4J2jwGhSwildXK9Fs63Jt28Jrm88cHEzMu4MjWP41jCYrcIzWJ7Erf1I868h1rdTS4Scm/1vJH1GoVkFCK/UsHeezLHm0sB6KVkX01XDD6rf/mrvDXC+zPLSEknI2ksieqre5HoWP6q7uqDV8vjS5Tr+H838ePN1OMwmNxn5WkVootHu8Nxz2Nl5+JAcDRYuQLFfQb12SireWL3sL9L97b9/xq+oxONfm2CjkQiUkBfFqva3qexHob1yynqb3F/CxGkkeZXt/OwrscXhEkUrIoZT2O4rk8wMazFY7gILEama7G3QEm1h+2ue43p3OtTSW33J2jniWGclm2BnxGMlEax8uPDnD/a6wCZhqkZLDcgBV+leTc18tw6urcyLE4aN9jcmLEKpYea2AN67BWuAR0IuPxH+1Vrn465rljy7Rax/jr9yw8LOXnqc1nWWNNmGH8UqKIJ7vCxjO7R2BcDobHat7gMAkMSxxCyKLAXv5kkk9Tv1NZF68ppBYgmxIO47eo9a0StnbGNa6I98qjlmblGFSWQ80+JG1Kg2Fh0YN1J23G3rcUrPyHBwyIsoUa1O92ZyrDZrFibfwNVruNDR4dEYtIpbp802zeWrFzLLY54zHKodG6g/qIPYjzrLqhqwNGM7Mh3OeAcTDKViRp4zujra4H5rjbf1Gx2rBHCWM/u0v0X/AFVKmc8TrBMkCQzYiZ4zJy4Ql1QMF1MXdVAJNgL3JBqzLuL4ZvdtAk/4rm6QyhSpiH2iyAm6sCLbXrW64sqp8Kpk290Rd/RLGf3WX6L/AKqf0Rxn92l+i/6qm+lY8KJ5+EU+rIQ/ojjP7tL9F/1U/oljf7tL9F/1VN9L1nw0Y+EU+rIr4X9nsksmrFoY4lP9WbapD13t0Tz8+lSlFEFACgAAWAGwA8gKuqor1GKXQn6fTwojywQtVaUr0SRSlKAV44nCrIrK4DKwIKkXBB7EV6muWx3H8UTy3ixDQwSCOXEqqmKNtr3u4chdQ1MqkD60By+fezGRCWwhEiH/ANJiAy+gYmzD5kH51y78O4oGxw04P/xuf1gEH8KnilRpaaEty7p43qao8rxL6kM5XwDi5jvHyV7vLt9Ix4ifnb51J/DfC8WDj0x3LNu8h6se3yA7CtvVQa2V1Rh0Imr4jdqtpvb0RW1Kpeq1tK8UpSgFKUoBWJmWWpPG0cgurDf08iD2IO96yzXMZzxymHkmUQYiYYdVad4lQrEGGoX1OpY6fEQoNhQHG55wjNhmJ0mSPtIovYfpr1B9dx8q0YYHpv8AKpwglDKGU3DAEHzBFwfpWuzzD4ZIZJpoY3EUbyN9mjMQilja/ewPegIgvvbv5dT9BvXT8PcDyTENiFMcXXSdnf0t90HuetvrXfZVhoQivFEkYdQwARUO4BF7d7Gs+gLIoQqhVFgoAAHYDoK9KoDVaAUpSgFUIqtKA5rirg9MWNanRMosHtcEdlYdSPXqPWo4zTJZsObTRlR+eLsh+TgftsamXGT6I2ezNpUtZRdjYE2A7nbaufxPHWHWHCSEOy45kWMKFJGsDdxq2UFgrEXsSKmUayynbqvQrdXw2rUPmez9SLFN9xv6jeq/z0qUvc8FPi5oDho2khSNncxoB9oGKgMPEWshJ26Wq+bhrARFNcEI5jhE1DVqYgkAA33spP4VYLikceUqfgUs7TRFUQLNpUF2/NUFm/6Vua6zIPZ9JKQ+KHLj/s7jW3o1vhX9dvKpEwuDjjFo0RB5KAv7K96i38RnNYisE7T8HqrfNN5ZZDAEUKosqiwA2AA6ACvWrauFVpdYwKUpQFCKxsdEeU/LHjKNbtvY23+dqyq0nEHEgwphUxTTPO5REhCMSVQub63UWsp71hpNYYRqsXlbQxq7sB4gpVdwAbgXY7m23lWO5ZQC6lVZSyk9wvxEjt1BA7g+ldPgphiIg0kMkVz/AFcwTULHYkKzL2uN69sZgkk06xfQwYdtx0/2qkv4NVNtx2/dyZDWTisM5MxPqSNwY2crbodid7eoFwR5itzlmVSRT3NmTQw1DbupF0/A7jzrbywKxBZQdJuCQNj0uPI716it+m4XTRLmX1Rrs1M7FhlEQDpSqilWpHLqUpQHBcS4hcPmvNmmOFjmy8wpiLAhZFxGsi7AqG0sCNQ33rE4cxs08uWSTFnbXjxzCgTUoBEbaQABqUA3sL3qRmS9NNARRw7jjJHl6Ydi08OWYxGADXSXThwivfo4ZW2O9emW8j8m4j8n8z3k5WvN0X08zQ99f/urmS/ewHpUpcugjt+2gIqmTClMaMG5iwRweHDvDG7qsvOf4oxYs3L0iS29viN68GkBwKhEwyQjM1ExHMbBOOTcMqbFYTIYwUHhDg9RUucoUMQ9PlQHM+zpQMEArh0E02gqjogUyMQsYc3Ma3IU9CALV1NWhKuoBSlKAUpSgKGomzrFqmCzPAsbYqfFTcmGzapBM6NGybbrvuegsb2qWqtZL0BGnFwH5SLASe6j3cZhp+EnmE4ba1yFO8lttBS9e2JwzflP3EA8qXFR5hfewjRTzF26f8RHGbd+aakXRWEmTRjEtiN+a0SxXJ2CqzPYDtdmufOw8qAi/hwD3jCCMEY3kZh7xdSrGa6leYTsWuTY/mnytWLkSgYafQ8fMOTziWOCOYMZNAOrEOxK+8BtYt8R1HsBUmZdwfDDOJlaZmUOI1kkaRYxIQXCKel7Dz226VuuUKA4bhbLVgzGMRJoV8riZ7AgM4ltqf8AOksT4jc13lW6KuoBSlKAUpSgBqPZOIosBjMy95uGlaKWGOxJnHIVNMe1mbWmkjtcXqQjWBmuYpBGZJb6QyDYajd3VF2/xMKAjDjzG655G0LDNHFhGj5gd5iTJqYQWIWLQTZ2Aa/fatxm2Uo0mczMhaRICsbG50g4I6tA6C5JuR1ruoJw7ONDrofRdlIDbA3Q/eXfr0uDWRQEQPpEGJGX35YyuATiIMDzOZ4ri39dyeZf71rX7Vl4qKFhi1wQHujT5Yo5NxHrM9p9GnodBi1Ffx3vUmjEDmGPS4IUPq0+A3JFg/TVtuPIivHDZnG80sK31waNYtsNallse5sL/hQGm4UwSw4vHxxII4hPEVRRpQasPGX0r0AJ8u9dUKstV4oBSlKAUpSgKEVEOHyV5Y8ZhQCPydh8RFDsfikxBnh0n0jghXbpqNS/VumgIwOLEmVz4uSPbH42NiJC6qkWuOFDJps3KCx6iu19R6A1q4MDC0MbTrFJBDnDLqEbJCsTwXbRHvphL6drkX6bGpi5e1tqCOgIqwi/+KXkeJJxmT7LHK2JaPSQilgdIw5jI3I0iw+9XUcAZUijETaPtXxmLUub30jEPpAJ+7sDYV1vLF+3lV2mgAqtKUApSlAK4X2juizZe0kz4dFxEmqdLAp9hIB4iCBc7bjvXdVaUoDgmwkGLxWAUyHGwcjGkvLZw7BsMBrsApIuwG21q5CVWOGwQxTRCL8myhWxSyOBIJADoCm/PCBNPfY271NmiqGMelAcFk+Vc3HK8oMskWW4NkeRWX7QtNdyh6PcC99xe1aHhXLoJ5IYAGWSXKp48WSrK3NLwh2fV1lDMxvufh7WqW+XWmyjhCHDS8xGmdghjTmyNIERmDsqA9AWA3NzsBegOf8AZ5JLiZHxE9w0EMeBsb7yREnEt5G8mkA/omldflGUJho+XFexd3JY6iWdy7knuSWNKAzaUpQClKUApSlAKUpQClKUApSlAKUpQClKUApSlAKUpQClKUApSlAKUpQFGqLONZYziMXzpCJUmwAw8ZkZbozxFtMdwGBbXqNj8I8qlSvJ8MhYMVUsBYEgEgXva/lcUBHGY4y7SrNIywNnPLlYyFAI/dlZVL3BVDIF2uBua1uMx8i4ZfcJJXnTGYxcIocyB4FVhJe7eNE+4xJ8QjAuDUtPh1IIKqQ3UEAg/Md6qkCi1lAsLCwAsNth6bD6UBFuOzG2HxJwk0rQjKsKyOXYtYzziSS978zTqueoIt2rxxEqRJmnuUgMQkwKlxM7BUOkS/bAsyqFJuRcqCbVK6wKOijcW6Dpvt+s/U1SPCoq6VVQLWsAALeVvKgOS9nrW95RZIXRJl0pDLLiEivEhZRNIo1XPisLgaq7KvOHDqihUVVUdAoAA+QFelAKUpQClKUApSlAKUpQClKUApSlAKUpQClKUApSlAKUpQClKUB//9k="/>
          <p:cNvSpPr>
            <a:spLocks noChangeAspect="1" noChangeArrowheads="1"/>
          </p:cNvSpPr>
          <p:nvPr/>
        </p:nvSpPr>
        <p:spPr bwMode="auto">
          <a:xfrm>
            <a:off x="153988" y="-452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149" name="Picture 4" descr="http://cronodon.com/sitebuilder/images/respiration_equation-600x12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200"/>
            <a:ext cx="8593138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https://encrypted-tbn2.gstatic.com/images?q=tbn:ANd9GcTEfPEVFdA2Djmc7h7rikngX3mbbgvQJ9Tgy2otjfznptEqev5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419600"/>
            <a:ext cx="2209800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does this formula look so familiar?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546350"/>
            <a:ext cx="8596313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6510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Because…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0" y="1662112"/>
            <a:ext cx="8596313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3686189"/>
            <a:ext cx="86707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The </a:t>
            </a:r>
            <a:r>
              <a:rPr lang="en-US" sz="3600" u="sng" dirty="0" smtClean="0">
                <a:solidFill>
                  <a:srgbClr val="FF0000"/>
                </a:solidFill>
              </a:rPr>
              <a:t>products</a:t>
            </a:r>
            <a:r>
              <a:rPr lang="en-US" sz="3600" dirty="0" smtClean="0"/>
              <a:t> in Photosynthesis are the same </a:t>
            </a:r>
          </a:p>
          <a:p>
            <a:pPr algn="ctr"/>
            <a:r>
              <a:rPr lang="en-US" sz="3600" dirty="0" smtClean="0"/>
              <a:t>as the  </a:t>
            </a:r>
            <a:r>
              <a:rPr lang="en-US" sz="3600" u="sng" dirty="0" smtClean="0">
                <a:solidFill>
                  <a:srgbClr val="FF0000"/>
                </a:solidFill>
              </a:rPr>
              <a:t>reactants</a:t>
            </a:r>
            <a:r>
              <a:rPr lang="en-US" sz="3600" dirty="0" smtClean="0"/>
              <a:t> in Cellular Respiration.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198756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228600" y="914400"/>
            <a:ext cx="8610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600" b="0" dirty="0">
                <a:latin typeface="Comic Sans MS" pitchFamily="66" charset="0"/>
              </a:rPr>
              <a:t>The reactants in photosynthesis are the same as the products of cellular respiration.</a:t>
            </a:r>
          </a:p>
        </p:txBody>
      </p:sp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124200"/>
            <a:ext cx="4410075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5650" y="3124200"/>
            <a:ext cx="45783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build="p" bldLvl="5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Cellular Respiration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Cellular respiration occurs in </a:t>
            </a:r>
            <a:r>
              <a:rPr lang="en-US" u="sng" dirty="0" smtClean="0">
                <a:solidFill>
                  <a:srgbClr val="FF0000"/>
                </a:solidFill>
                <a:latin typeface="Comic Sans MS" pitchFamily="66" charset="0"/>
              </a:rPr>
              <a:t>all</a:t>
            </a:r>
            <a:r>
              <a:rPr lang="en-US" dirty="0" smtClean="0">
                <a:latin typeface="Comic Sans MS" pitchFamily="66" charset="0"/>
              </a:rPr>
              <a:t> cells.</a:t>
            </a:r>
          </a:p>
          <a:p>
            <a:r>
              <a:rPr lang="en-US" dirty="0" smtClean="0">
                <a:latin typeface="Comic Sans MS" pitchFamily="66" charset="0"/>
              </a:rPr>
              <a:t>It can take place with (aerobic)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  or without (anaerobic) the presence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  of oxygen.</a:t>
            </a:r>
          </a:p>
        </p:txBody>
      </p:sp>
      <p:pic>
        <p:nvPicPr>
          <p:cNvPr id="5124" name="Picture 2" descr="https://encrypted-tbn2.gstatic.com/images?q=tbn:ANd9GcQSUkFBcvY0Cg7xVn0DayVGOvZPPR0KLUCg7cknQNFgkX3cFefZj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352800"/>
            <a:ext cx="187642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Aerobic Cellular Respiration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236538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Aerobic cellular respiration requires oxygen.</a:t>
            </a:r>
          </a:p>
          <a:p>
            <a:pPr marL="457200" lvl="0" indent="-236538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Occurs in the </a:t>
            </a:r>
            <a:r>
              <a:rPr lang="en-US" b="1" u="sng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mitochondria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of the cell</a:t>
            </a:r>
            <a:endParaRPr lang="en-US" dirty="0" smtClean="0">
              <a:latin typeface="Comic Sans MS" pitchFamily="66" charset="0"/>
              <a:cs typeface="Arial" pitchFamily="34" charset="0"/>
            </a:endParaRPr>
          </a:p>
          <a:p>
            <a:pPr marL="457200" lvl="0" indent="-236538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Total of </a:t>
            </a:r>
            <a:r>
              <a:rPr lang="en-US" b="1" u="sng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36 ATP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molecules produced</a:t>
            </a:r>
            <a:endParaRPr lang="en-US" dirty="0" smtClean="0">
              <a:latin typeface="Comic Sans MS" pitchFamily="66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Video clip – Cellular Respiration</a:t>
            </a:r>
          </a:p>
        </p:txBody>
      </p:sp>
      <p:pic>
        <p:nvPicPr>
          <p:cNvPr id="4" name="Glycolysis_and_Cellular_Respiration.asf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5646" y="914399"/>
            <a:ext cx="8441154" cy="575405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28600" y="51257"/>
            <a:ext cx="86868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Anaerobic Respiration: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occurs when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no oxygen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is available to the cell (2 kinds: Alcoholic and Lactic Acid)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Also called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fermentation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Much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less ATP 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produced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than in aerobic respiration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8" name="Picture 7" descr="http://www.fhm.wur.nl/NR/rdonlyres/DA7CD7C2-A1C6-4B97-A644-D8167FD36B5F/35267/ferment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084194"/>
            <a:ext cx="6400800" cy="3504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52400" y="152400"/>
            <a:ext cx="8686800" cy="321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Alcoholic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fermentation—occurs in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bacteria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yeast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Process used in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baking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brewing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	industry—yeast produces CO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gas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during 	fermentation to make dough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rise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give bread 	its holes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228600" y="3124200"/>
            <a:ext cx="8686800" cy="523220"/>
            <a:chOff x="228600" y="3200400"/>
            <a:chExt cx="8686800" cy="523220"/>
          </a:xfrm>
        </p:grpSpPr>
        <p:sp>
          <p:nvSpPr>
            <p:cNvPr id="36867" name="Rectangle 3"/>
            <p:cNvSpPr>
              <a:spLocks noChangeArrowheads="1"/>
            </p:cNvSpPr>
            <p:nvPr/>
          </p:nvSpPr>
          <p:spPr bwMode="auto">
            <a:xfrm>
              <a:off x="228600" y="3200400"/>
              <a:ext cx="8686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glucose                       ethyl alcohol + carbon dioxide  +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2 ATP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1600200" y="3505200"/>
              <a:ext cx="1524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869" name="Picture 5" descr="http://homepage.ntlworld.com/jim.dunleavy/images/brewing_24hr_yeast_he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629025"/>
            <a:ext cx="3810000" cy="3228975"/>
          </a:xfrm>
          <a:prstGeom prst="rect">
            <a:avLst/>
          </a:prstGeom>
          <a:noFill/>
        </p:spPr>
      </p:pic>
      <p:pic>
        <p:nvPicPr>
          <p:cNvPr id="36871" name="Picture 7" descr="http://blogs.nashuatelegraph.com/livefreeordine/files/fresh_baked_bre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630930"/>
            <a:ext cx="2933700" cy="3227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371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latin typeface="Comic Sans MS" pitchFamily="66" charset="0"/>
              </a:rPr>
              <a:t>ATP transfers energy from the </a:t>
            </a:r>
            <a:r>
              <a:rPr lang="en-US" sz="4000" b="1" u="sng" dirty="0" smtClean="0">
                <a:solidFill>
                  <a:srgbClr val="FF0000"/>
                </a:solidFill>
                <a:latin typeface="Comic Sans MS" pitchFamily="66" charset="0"/>
              </a:rPr>
              <a:t>breakdown</a:t>
            </a:r>
            <a:r>
              <a:rPr lang="en-US" sz="4000" b="1" dirty="0" smtClean="0">
                <a:latin typeface="Comic Sans MS" pitchFamily="66" charset="0"/>
              </a:rPr>
              <a:t> of food molecules to cell processes</a:t>
            </a:r>
          </a:p>
        </p:txBody>
      </p:sp>
      <p:pic>
        <p:nvPicPr>
          <p:cNvPr id="8197" name="Picture 6" descr="AT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4837"/>
          <a:stretch>
            <a:fillRect/>
          </a:stretch>
        </p:blipFill>
        <p:spPr bwMode="auto">
          <a:xfrm>
            <a:off x="457200" y="1828800"/>
            <a:ext cx="7696200" cy="363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5029200" y="1828800"/>
            <a:ext cx="3352800" cy="800219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                       </a:t>
            </a:r>
          </a:p>
          <a:p>
            <a:r>
              <a:rPr lang="en-US" sz="2800" dirty="0" smtClean="0"/>
              <a:t>3 phosphate groups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Yeast + glucose = ethanol + CO2 gas + 2 ATP 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6891851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9153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52400" y="228600"/>
            <a:ext cx="8763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Lactic acid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fermentation—occurs in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muscle cells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Lactic acid is produced in the muscles during rapid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exercise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when the body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cannot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supply enough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oxygen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tissues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—causes 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burning sensation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 muscles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52400" y="236220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glucose                             lactic acid + carbon dioxide  +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ATP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47800" y="2667000"/>
            <a:ext cx="2133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 descr="http://www.g4physio.co.uk/blog/wp-content/uploads/2013/07/g21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124200"/>
            <a:ext cx="2352675" cy="3515594"/>
          </a:xfrm>
          <a:prstGeom prst="rect">
            <a:avLst/>
          </a:prstGeom>
          <a:noFill/>
        </p:spPr>
      </p:pic>
      <p:pic>
        <p:nvPicPr>
          <p:cNvPr id="18436" name="Picture 4" descr="http://www.foodproductdesign.com/%7E/media/Images/Nutrition/Pubs/FPD/2012/07/jars%20of%20pickled%20vegetables.ashx?as=1&amp;w=305&amp;h=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352800"/>
            <a:ext cx="2905125" cy="163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allAtOnce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QUIZ REVIEW</a:t>
            </a:r>
          </a:p>
        </p:txBody>
      </p:sp>
      <p:pic>
        <p:nvPicPr>
          <p:cNvPr id="12291" name="Picture 2" descr="https://encrypted-tbn0.gstatic.com/images?q=tbn:ANd9GcR4oUlK7QGxljynpujDS2VEZ6XtCeGGUgfIftCh9TJtTkaxKl5Wy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538" y="1262063"/>
            <a:ext cx="6799262" cy="502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smtClean="0"/>
              <a:t>What are the products of  the Calvin Cycle or light independent reactions of photosynthesis?  </a:t>
            </a: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0500"/>
            <a:ext cx="14859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6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60"/>
                            </p:stCondLst>
                            <p:childTnLst>
                              <p:par>
                                <p:cTn id="2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/>
              <a:t>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smtClean="0"/>
              <a:t>The Calvin Cycle uses ATP to produce </a:t>
            </a:r>
            <a:r>
              <a:rPr lang="en-US" sz="4400" smtClean="0">
                <a:solidFill>
                  <a:srgbClr val="FF0000"/>
                </a:solidFill>
              </a:rPr>
              <a:t>high energy sugars</a:t>
            </a:r>
            <a:r>
              <a:rPr lang="en-US" sz="4400" smtClean="0"/>
              <a:t>.  </a:t>
            </a:r>
          </a:p>
        </p:txBody>
      </p:sp>
      <p:pic>
        <p:nvPicPr>
          <p:cNvPr id="4" name="Picture 3" descr="sweet-taste-sugar-alternativ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1300" y="4114800"/>
            <a:ext cx="27495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smtClean="0"/>
              <a:t>What is the overall equation for photosynthesis in both symbols and words? </a:t>
            </a:r>
          </a:p>
        </p:txBody>
      </p:sp>
      <p:pic>
        <p:nvPicPr>
          <p:cNvPr id="4" name="Picture 3" descr="5820-Businessman-Bringing-Christmas-Food-Gifts-Home-Clipart-Illustrati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581400"/>
            <a:ext cx="2843213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6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6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/>
              <a:t>Answer</a:t>
            </a:r>
          </a:p>
        </p:txBody>
      </p:sp>
      <p:pic>
        <p:nvPicPr>
          <p:cNvPr id="16387" name="Picture 5" descr="http://education-portal.com/cimages/multimages/16/Photosynthesis_art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89113"/>
            <a:ext cx="8791575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smtClean="0"/>
              <a:t>If carbon dioxide is removed from a plant’s environment, what would you expect to happen to its production of high-energy sugars?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/>
              <a:t>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smtClean="0"/>
              <a:t>No sugars will be produced.  </a:t>
            </a:r>
          </a:p>
        </p:txBody>
      </p:sp>
      <p:pic>
        <p:nvPicPr>
          <p:cNvPr id="4" name="Picture 3" descr="sugar-free-chocolates-sta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743200"/>
            <a:ext cx="49657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smtClean="0"/>
              <a:t>What are the products of light-dependent reactions of photosynthesis?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6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4038600"/>
          </a:xfrm>
        </p:spPr>
        <p:txBody>
          <a:bodyPr/>
          <a:lstStyle/>
          <a:p>
            <a:r>
              <a:rPr lang="en-US" sz="2800" dirty="0">
                <a:latin typeface="Comic Sans MS" panose="030F0702030302020204" pitchFamily="66" charset="0"/>
              </a:rPr>
              <a:t>All energy is stored in the </a:t>
            </a:r>
            <a:r>
              <a:rPr lang="en-US" sz="28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bonds</a:t>
            </a:r>
            <a:r>
              <a:rPr lang="en-US" sz="2800" dirty="0">
                <a:latin typeface="Comic Sans MS" panose="030F0702030302020204" pitchFamily="66" charset="0"/>
              </a:rPr>
              <a:t> of </a:t>
            </a:r>
            <a:r>
              <a:rPr lang="en-US" sz="2800" dirty="0" smtClean="0">
                <a:latin typeface="Comic Sans MS" panose="030F0702030302020204" pitchFamily="66" charset="0"/>
              </a:rPr>
              <a:t>food molecules—breaking </a:t>
            </a:r>
            <a:r>
              <a:rPr lang="en-US" sz="2800" dirty="0">
                <a:latin typeface="Comic Sans MS" panose="030F0702030302020204" pitchFamily="66" charset="0"/>
              </a:rPr>
              <a:t>the bond releases the energy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When </a:t>
            </a:r>
            <a:r>
              <a:rPr lang="en-US" sz="2800" dirty="0">
                <a:latin typeface="Comic Sans MS" panose="030F0702030302020204" pitchFamily="66" charset="0"/>
              </a:rPr>
              <a:t>the cell has energy available it can store this energy by adding a </a:t>
            </a:r>
            <a:r>
              <a:rPr lang="en-US" sz="28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phosphate</a:t>
            </a:r>
            <a:r>
              <a:rPr lang="en-US" sz="2800" dirty="0">
                <a:latin typeface="Comic Sans MS" panose="030F0702030302020204" pitchFamily="66" charset="0"/>
              </a:rPr>
              <a:t> group to </a:t>
            </a:r>
            <a:r>
              <a:rPr lang="en-US" sz="2800" dirty="0" smtClean="0">
                <a:latin typeface="Comic Sans MS" panose="030F0702030302020204" pitchFamily="66" charset="0"/>
              </a:rPr>
              <a:t>a molecule called ADP</a:t>
            </a:r>
            <a:r>
              <a:rPr lang="en-US" sz="2800" dirty="0" smtClean="0">
                <a:latin typeface="Comic Sans MS" panose="030F0702030302020204" pitchFamily="66" charset="0"/>
              </a:rPr>
              <a:t>.</a:t>
            </a: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pPr marL="3200400" lvl="7" indent="0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=    </a:t>
            </a:r>
            <a:r>
              <a:rPr lang="en-US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ATP</a:t>
            </a:r>
            <a:endParaRPr lang="en-US" sz="2800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pic>
        <p:nvPicPr>
          <p:cNvPr id="81922" name="Picture 2" descr="http://blog.luckyvitamin.com/wp-content/uploads/2009/08/energy_and_lif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5112" y="0"/>
            <a:ext cx="3489158" cy="25908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74290"/>
            <a:ext cx="3048000" cy="160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ATP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4837"/>
          <a:stretch>
            <a:fillRect/>
          </a:stretch>
        </p:blipFill>
        <p:spPr bwMode="auto">
          <a:xfrm>
            <a:off x="4246216" y="5236649"/>
            <a:ext cx="1905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331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/>
              <a:t>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smtClean="0"/>
              <a:t>Oxygen gas and ATP</a:t>
            </a:r>
          </a:p>
        </p:txBody>
      </p:sp>
      <p:pic>
        <p:nvPicPr>
          <p:cNvPr id="4" name="Picture 3" descr="417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7800" y="3810000"/>
            <a:ext cx="370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smtClean="0"/>
              <a:t>Energy is released from ATP when a ___________ group</a:t>
            </a:r>
          </a:p>
          <a:p>
            <a:pPr>
              <a:buFontTx/>
              <a:buNone/>
            </a:pPr>
            <a:r>
              <a:rPr lang="en-US" sz="4400" smtClean="0"/>
              <a:t>   is removed.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/>
              <a:t>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1600200"/>
          </a:xfrm>
        </p:spPr>
        <p:txBody>
          <a:bodyPr/>
          <a:lstStyle/>
          <a:p>
            <a:r>
              <a:rPr lang="en-US" sz="4400" smtClean="0"/>
              <a:t>a </a:t>
            </a:r>
            <a:r>
              <a:rPr lang="en-US" sz="4400" smtClean="0">
                <a:solidFill>
                  <a:srgbClr val="FF0000"/>
                </a:solidFill>
              </a:rPr>
              <a:t>phosphate</a:t>
            </a:r>
            <a:r>
              <a:rPr lang="en-US" sz="4400" smtClean="0"/>
              <a:t> group is removed</a:t>
            </a:r>
          </a:p>
        </p:txBody>
      </p:sp>
      <p:pic>
        <p:nvPicPr>
          <p:cNvPr id="22532" name="Picture 4" descr="https://encrypted-tbn1.gstatic.com/images?q=tbn:ANd9GcQvFUAmdIVH8uYU83WuNLKCvWth3VpJbmO6lMm3MKfbDsNXC6Mh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792413"/>
            <a:ext cx="5745163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What is released during cellular respiration?</a:t>
            </a:r>
          </a:p>
        </p:txBody>
      </p:sp>
      <p:pic>
        <p:nvPicPr>
          <p:cNvPr id="23555" name="Picture 2" descr="https://encrypted-tbn2.gstatic.com/images?q=tbn:ANd9GcQsVKMq5sArBgUwFQGt3rmebzeJ7Wd-kkOSaCYMwZmHqaQSkCgs9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190750"/>
            <a:ext cx="47053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Energy!  (ATP)</a:t>
            </a:r>
          </a:p>
        </p:txBody>
      </p:sp>
      <p:pic>
        <p:nvPicPr>
          <p:cNvPr id="24579" name="Picture 2" descr="https://encrypted-tbn2.gstatic.com/images?q=tbn:ANd9GcQsVKMq5sArBgUwFQGt3rmebzeJ7Wd-kkOSaCYMwZmHqaQSkCgs9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20788"/>
            <a:ext cx="68580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9562"/>
          </a:xfrm>
        </p:spPr>
        <p:txBody>
          <a:bodyPr/>
          <a:lstStyle/>
          <a:p>
            <a:r>
              <a:rPr lang="en-US" smtClean="0"/>
              <a:t>Cellular respiration releases energy by the breakdown of __________</a:t>
            </a:r>
            <a:br>
              <a:rPr lang="en-US" smtClean="0"/>
            </a:br>
            <a:endParaRPr lang="en-US" smtClean="0"/>
          </a:p>
        </p:txBody>
      </p:sp>
      <p:sp>
        <p:nvSpPr>
          <p:cNvPr id="25603" name="AutoShape 2" descr="data:image/jpeg;base64,/9j/4AAQSkZJRgABAQAAAQABAAD/2wCEAAkGBhQSEBUUEhIVFRUUFRoYGBgXGRgYFxcZHCAXGBwgFhgYGyYeHBwjHRgXIC8gIycpLSwtHh8xNjAqNSYrLCkBCQoKDgwOGg8PGjUjHyQxLykxKi8yMDQpKzUsLCksMi40Li8vLC4pLCwsLCwvKiotNC81KSwsLCwsNC8sNCksKf/AABEIAMUBAAMBIgACEQEDEQH/xAAcAAEAAgMBAQEAAAAAAAAAAAAABQYDBAcCAQj/xABJEAACAQIEAwQGBQcKBgMBAAABAhEAAwQSITEFBkETIlFhBxQycYGRI0JScqEVFjNTYpKxJENUgrLB0dLT4QgXJXOTwoOiw2P/xAAaAQEAAgMBAAAAAAAAAAAAAAAAAwQBAgUG/8QANhEAAgIBAgMFBgUCBwAAAAAAAAECAxEEIRIxQQUTUWHwInGBkaHRBjKxweEjQhQVJDNSYvH/2gAMAwEAAhEDEQA/AO40pSgFKUoBStfHY+3Zttduutu2glmYgKB5k1H4fme27WgLd8LfMWma2yq5hn695O6rHvhZA0mgJilYMbjFtW3uOYW2rOx3hVBJ0HkKisHzjYuthlXPOMttdtShE21GYs32RGWJ3zCgJylJqN4Nx+1ihdNrMRZvNZYspXvpGYLO4BMSNN6AkqUmvhOlAfaVWOHekbBXjaC3HAxDtbtM9u4qPcWJUMVidesTsJqzzQClJrBjcWtq29xpy21ZjlBZoUEmFGpMDYb0BnpWDA4xbtpLiyFuIrjMCrQwBEqdQddjWegFKj+Mcct4a01y5mITLmW2puOM7ZV7iy0T5dDUhNAKUmlAKUpQClKUApSlAKUpQClKUApSlAKUpQHPPSuha7w0XTGD9cU4gn2ARl7MXDsEJzgk6fhVg5w5pXC4DEYi0FuvYTMoHeAZoVS2XYDNJ1Byz76z8e4FfvuDax1ywmXKba2rFxWMkye1RjqCBG2lRtvk3FquVeLXlX7Iw+DC/IWooCn8w37vqNwtj1unHer4JctzPaDXGZrt1iD2aMyFxkSAqhZmRG5e4rbs4rieKWAnDcEmEsKDEGM7aDVTnNpJ02PhVkHJ2LgAcWvQpkD1fBwD5DstPhQ8n4zX/q17ve1/J8J3une+i108aAqHCea71q4vaYh7icP4WcRem4W7fEXRnAOssgBhTtqsaETj4fx31HD4LDNcIUYK9j8QVaHxD95+zR1M+2WZoOqoNcszczyfjDM8XvHMIM4fCajwP0Wo1O9G5Pxh34veOhGuHwmx3H6LYwNKAq/CsRib/wCSsN65e7W5h72LxNxX72V9E/ZIV3ygEFQVGhE1beb+J/k7g91jdZntYfs0uOZd7hAtqzHqxYhj8a8DlLGDbi9/aP0GE2/8W1fH5Rxh34vfPvw+EP8A+VAUrkngwtY7C4PF94YXBJisIogKLjmb5IH6Rw5bL4BZidak+WeYbmNW3jLmOSwitedrYuTkBmzaS5aBChFkXCzyWcgd0RVi/NDGaf8AV7+m38nwmnu+i0r4vJ2LExxa8Mxkxh8IJPifotT50BTr/GMWnD7mHuXLqY71uzgFvLddrdxmZbguoS2jG2xzAfsyB7I+8V4piEt43ssVeFrE4zDYTB3XuMSriBfdGJEJKuJHdJU1Ycd6NsRdeyz8VukWGLWx6vhoVmBUnKECnQndTE1IHlDGQB+V78Db+T4TSNo+i0igIqz2uJ4jjCuJxFvD4EWLYFtye0dAL10ENOpAVG2J8dWBg+XucLmKxGCd8Sw7RMRjcSquRbW2kpatKo3CxLCJJDEz0uQ5Txo24xfE/wD8MJ/pV5Tk7Fjbi14QI0w+EGm8fotvKgKTy3iHZOHgYi6t3iWNuYq6e2cnsLQMWyc2sp2Kkb6R9XSSw3H8XizYe29xbt/iJy2lJC2MFh2ZLnaqNCWIIJbdmUCIEWReT8YIji14ZRAjD4TQeA+i0Hur6vKGMBJHF74J3Iw+EBPv+i1oCjY3jmJvWnupirttcdxVbGFK3CAtlGKs4k6L3X7qxJImYArswqpfmhjNP+r39DI/k+E0Pl9FpuatVlCFALFiAAWMAk+JA018qA90pSgFKVrPxK0GKm7bDBlUgsoIZ/YBEzLdB16UBs0rVbidoMFN22GJgDMskywgCd5Vh7wfA1iw3HbFy2txbyZHMKSQMxnLpPmQPiPGgN+la+G4hauMy27qOU9oKysV1Ze8AdNUca9VI6GtigFKUoBSlKAUqA5zGI9WLYYnMurBTDEeR8vAVzW/zNjbORu3uFjuQS6SdgQZB+IqldrI0z4JIlhTZYnKKylzO018muUtzdfu2h6zmB10XuT5kKf4/wC9UTmLnjF3Ld/D9qFso4guxLGM0BTJJkQ0bKQNjFbaTVLVWuEFsuv8FmzRuutTk+fkfot7zfVSfvHKP4E/hUcvELzXWtotvu5c7yxVNiViBmcgggAgKCCTqA3DF9MmMCIi3iypbVXYIobRcuYuwYyTlYkxJJECQa7TyBxi1iuH2b1lWVXDSH1bOGYOWP1izhmnrNXZ1yi9ym44LFSlK1NRSlKAUpSgFKUoBSlKAUpSgFKUoBXk3BMSJOoHX5Vq3eLW0ZldgpWJnaDBn3aga9SKjsdYsPmdrpCzMj6pygaGNI7P55h1oCdqv8a5b9ZZrlu9kz2QsgSDctt2mHuSD/NuztH1pXw1838DZzFTeYRJgDSCMoB7uoEnKOug1y0FuzbEi7cyurKIBGX2LTMpjQywJ8TqNqAx8R5auvcQq9vIpwzahgxazdN15y+0GmRmnKZgd4mtWzyddXswWsXEyG1cW4jMpTO1xGUTGfvEFTIOmvd1kLaWFdX7c91mYA7TMNEjYbADYbV8bC2XY2luv32noRI1ygkad2NNiB75AkeC8ONm2ysQS169ckeFy5cugGeozx8JqQqAwfq8k9qXlSNQRo8EbAfVGn7OuwmtbEW7JZT6wzARPiQtsnMpUCW1V5ExmHiKAtFKg8J2Nu5IuFmlVOYbGLhgSBBaCYHy1qQs8XtOQFcHMQBE7kMw/BG+VAblYL+MVCA5y5pgnRdI0LbAmdJ3g1rcw8QaxhL15AC1u2zgNMEgE6wQYrlXFsRxTEKG7TOrQwW2/ZgAwfZKD8WNQ2Wxr5k1dfGdS4jjEuWnRWnOrKCAcpJBEZwMsnaJrmV+9lEZQY6xr8ap+OTHZs163iHgBQWzuE80KTE+XlrXrDcXNllS5cJH1hczqwPl2qqdPCuP2hQ9TiUOa+p3dE69PHeWc/T7kticSzGT0qhcY4YLb5PWFYFpYMO8oEwDGaYgjpuNPC9Xlg1z3j1hUvurMXk9ZlFMNprB0Jj3VL2FLFslnpy8fWTftVexF46+vmYeLYgToVKu2YqsyJCyCxEnYDwkEjfXr3oU5pxj3FwrWEbDi3mN5FACHLbyKzIezzZcqlIDTJPWuacD5aa9N8MLVuSE7oZmgxIXaJET4zVv5Z4u3DxeW1cym+1tncqBBSQcikwuYEydfLLArs6rW1cbWd/I4k6LWu8xsfoGlUPkzn8Xn7K9AZzKPqJkyFYHY6wPl775UddkbFmJBZVKp4khSlYWxYBjWpCMzUrB62POvvrQ86AzUrD6yPOnrI86AzUrXGOWYr160POgM1Kw+tjzr564vnQGelY7V8NtWSgML4JC2YoubxjXp1+A+QrGcJaRCMqKk5iIAWRBk9BBANUX0i+kc4aLWDu22uyRc7pc2/CDOQNMyCD7h15nZu43imIW0bly87GYZjkQdWIHdVR4geA1JAqvO9RfCt2dfTdlWXV99OSjDxf2O0LzBgLl8WLIW/daJFlQyqoPtNc0QBTrvMxAJIFWB8BbIAKKQJjQaSQT8yAfhUTyhyjawFjInedoNy4Rq5/uUawvTzJJM9U0c43Obb3alivOPF9fsap4XaIjs0g+Q8Z/iSa+YbhdtNQuuYsCdSCZmD8TW3StiI07PCLSqqhB3AoBIk90ELrvIBI+JonCLQLdwHM2YyJ1yhDHhIGvjrW5SgNX8lWv1SamfZG8EfwJHxr0uAtgghFBBnQRrDDp5M3zNbFKAjuYkBwmIDTBs3JjeMrbVzvgXCcU2HtmxiWy9mph7du4JgaDQNHT++r/AM1Y1bWCvszBfonCz1Yq2UDxJPQVz/l/lvDXsNbfs4ZkGYq7KSdiWCMJJPWufrtkn+xaoeEzatflC3IezYv+ARmsv+OYH8K2TxNxHrHDsQUG8BLwnyTNrp1iicvPbEW8Zi7Y8C4eB5dqjGNutQvO1nHeqXIxCXbarLhrSKwVdZkEhmkKNFA18K5sOGUktvr/AOFjd8irnittneHXICMsEkkQDr8wKrnM1/NcQi2uUERcIldJMPptqDB38D01cFfy6zr476+c77/xrZxH0qMrfWHhsRqDp4aVa0sI6a5WI9DdQ79Pw59rn/BaOXMRaazZzglBZUabgx3j+9NR95gH02nTyqK4PxBrCBRDDqPAnU5T0EzprW4cejHUFfxHzH+FVbYN2Sa5ZZfqhKFUeJdF7uRuYe8c2mkGv0Nw64Ws22b2iik+8gE/jXGeSeVji7ytE2VILsPZMa5QepOg8gZ8J7dXR0Nbim+h5fta6M5qK5oVW8VzDaV3BJlWYER4EirJXJOMXD61enUC7c/tGuicUth5tSdEY/EConiXpLt2DBQs32QdveYqv43iYt2XuQIQTHn028TpXMMTxJncsxksSSa1yZOz4P0sWnMNbKecyPjAmpo81ZllVEHYzMjyrgdjD3XGZEYjyGlTPDeYLgsnDyQ5uBB4hSCT+I/E0yZwdRfmpVfvOs+4n5xtUzheY1ZQYnzBmuMY3hV20uZirjqyiGHy3rc5a5iNq4AzShIn/H+/3VqpGXBo65iePhVkL89vwqLuc2MQSMo8NJrS4hxYtbgZYYAHQSvu8JqrcXx1yzZLIoJmCT9UHrHXXT4itm8LLM11uyahHm9i88K5+t2xcfFOqKqjLp3mMnRFGrH+HWKpPNXpRxGMPZYYNZtscoC63bk9CV2n7K/M1Ccs8q4jiV4hWgCC9x9gJjQD2jvoNPdXauVeRMNgRNtc92IN14L+eXoo8h8SarZnby2X1O53el7P/P8A1LPD+1evSRQOUfQ89yLmNJtpuLSnvn77D2B5DX7pro3K3KFjAW2WyCS5lnaC7bwCR0A0A953JqcpU8Kow5I5mp19+pb7yW3h0+QpSlSFIUpSgFKUoBSlKA1OJcLt30yXVzLM7kEHUSCNjqarl/0bWDqjuvyb+Iq3VG8c4mbKIRl791UJOuUNOoWQW22GwJOymt42SjyZhpMry+jwr7OKuD3afwNbDciZrbW3xd5kdSrDu6giDuDUdxDjl+29vEOqC4vDsVcKd4J3bmFIkZidp6yJPuqTxHNjesXMOrWUYXLiW7lychKWcPeCtDDvE3mOh9m2xisSlxc/0RlbcjmXFfQfjUY9hctXk6STbc+9SCs/1vlVV4rwHE4NoxNh7eujESh+66kqT5TNd3PNVzOcqIVXEjDspkNraF0Pmn2dQfZ9jvT0rWPNlxh2TLaS8wu928MiK9tLLhGPaFWzC7nDozdxSYkGK0qIs6lPadtb33ID0YcFt4zAOuKw6XEW4RaZlhoIBbI4hozHcHckdKzcZ9CVlpOGvNbP2X76+4HRh8c1WDjF1iqupChsThrMDvKVDrnA20LsynxCxWn+d7WMOHSyvZKuKUW+9nterFlHaEk92F72gyyo1rbuY8OHuRvtC6Nrsrlw53x0+XI5zi+RuJ4Bs9pbmn85hmY/MLDx71ivh9KfEFVUN0ZkeSSihzAIyvoAV110mQNa6q3M1wYr1ZuzBa8EW7DC2QbRvRlz/pO7EZtjm8qh8B6PsNj8Jhb19rnaHC2VLI/go+0D4moZUOP+28F+rtWq2X+rrUvNLcy8o+lexiYt4iLF46an6Jz+yx9kn7LfAmoHmIgYm5pE3H/tN4VJ3/Qhhj7GIvr97s2/gorNwv0Vm04zYtrtofUKZWH3XDmPdEe6pYd5ymviUdXHSP2tPJr/AKtfo9/r8zmHOmJKWgv2zJ848/fFU7BWDccKokn4aCugemvg9vDXrK2tA1skjNmIIJ1M7TI+VU/ly1OZicumWeo6/wCFbSfCslKCy0i1YO69u0kWgdcuh6DrVUwl4txAsIntGgdNJHSpri3HFsooF0M0HKqkHXxMbDyqvYLDMgt3wGIUl7hGuVS3Zgn3kn4x41FWubJ7GspF5GPvG2xaypA00J6z+zr/AL1WcRbNtjKlQe8vX3wfKrPgHdwSjqUYSDrEeYB1I+FVXmjiYfEABpFpAs9CTJJHlSG7wLFhZL/yrh72KsA27ZfIcpIjptMnwNT/AOaF9rbBrM5tDmKajrMttVN9GnpCTBJdS5aZxccMCCBEAjYjzrsHL3N2Hxijs3Ac722IDjfYfWGkyJqyoPGSBwljixsaHJfALmHdy6BQUUCCp2J0hTpVsrk+N9Ndy3ddBhEOR2We0bWCR9jyrD/zzuf0NP8AyN/kqDv61tkvrsnWSWVD6r7nXqVyH/nnc/oaf+Rv8lanFPTTiLlvLatLZaQc4bPoNxlZI1p/iK/E3j2NrG8cGPivudppXGOG+m3ErAvWLV0eK5rbf+w/AVbeDel7C32CNavo56BO1Hw7OWP7tZjfCXJkV/ZeqpWZQ28VuXbEYlbal7jKiqJLMQqgeZOgrWscbsOwVL1ss2yhhmO50EydATp4GqlxTF+s8cweHaext4V8WEYEZrubs0LIwBlBLAESCZ3FW/G8MS69p2HfsvnRuqkgoYPgVYg/7VMc4+4vilq0QLl1FLAkAkBiBuQNyB41lwuKS4ge26up2ZSGU9NCNDrVN9FmIOIs4nF3Nb1/F3QxO6pbOS3b8lQTA/aJ3JrFZxL4fj+Is2VzJiMCuJa2DA7dbnY5tdFzLGY9YnUigL5So/g/EzeV89s23t3GtushhIgyjADMpDAzAO4IBBqQoBVc42RiSLRBhS7/AM22Y2yEylLqlGDZyQD1CnTcT+JZgjFFzMASomJPQT0mokvihmi2DmII9kEToZh+gjx95oDVwN3DWgES1m+rOS0NLgz6qMsKRBICgHzINbGeyc6HDobdqGIyLurOgIXbui3M7xEbRW1h7uImHRQstqDqBrl+sZ2E7b+Vaq43Eoqh0BOgkAGSR1AfQiDIiDIIM92gMy8Ssks5twwtZnLBAyrtDa5o9ofZ0bWtdcbh2Bt+rrlRTdy5bZAKRsASubUwR4b1tWL2IhpVdB3ddWIykgnN17wnpA3rHeOKMQFBhJiCJD97dvZKg+esbigPFzjVlu69o91yQGFvdSZYS0E5vDXWdtayW+J2Rbe+EAn2oCZyNQM2ushdATWS5jLwDE2xAtzpBOfuyBDebbxtv1rF6ziYns1MidAB0A+tdGskkeMEGNDQGv63b7Ag4e3kS4AFCgroofMFjcRpGu1ZW5gtohCWyMmYAQFSVEwCNII2I31iYrLdxOIC+wuYvA0JEQxEw+moGs6TtWO3dxYAHZqYCyxKyde9s42Hl8KAmqpnNnNLpnt2TlIkZusidvDXrvVtwrsUGcQ0a7b9YgkRXI+bMVGIvDbv3P4tWUW9LCMpNy6FCa1nR7185mMsc06Abb1G4DH2habU9pLd2CQT01AgD3+dSfEnmzlDnvsDuG0H2dSI0NZMdwu2ioq2lzHvM3UmAPf9r51pKPEiKKbUprp+5S8Xq3j51feXuCXFwboXI7dIdTBAE5lA6jWG0O4E1CNwpA9sBTJcEzJ3B6kDxGm9XvC3J+Z/iY/CK2SLOjqjPLkULhOFuWrlyw0kodhOs7EeRqF4kCuIcHcN/hVj5n4ocNxAuoBzWQIO06wT7oFVG7fZ7hZjLM0k+c1rw4eSvYuF8PgyWsvAqRwHFntMGViCpkEGCCOoPSo+wlZFwlwh2VGK24LsASFB0GYjYE6a1aWxd/KsnZ/R2MFxBXW9g7JvJDM+Ud8MTqR0ad6uX5hYD+h2f3a5p6A7k4jE/wDaT+01dqqvOMc8irZdYpbSfzZAfmFgP6HZ/drT4r6M8Fet5FsrZMg57YAeB0BII191Wula8EX0NFqbovKm/mVPhvouwFmPoO0I63WLz719j/61ZsLgrdpcttFRfBFCj5ARWalFFR5I1susteZyb97K7zPy72tyzirV0WMRhs2R2XOjIw76XUBBZCB0IIOorewS4h8pvPaUCDFnMc/hLNEL1ygaxvEg7mNwQugBp0JOnmrIfwY1pDlu0NpGpJjLuQBsV0ggEREGY0JB2IjQ4fwU4XEXzhHtlL79tcsuSMl1tGe26gkB8slCDqJBExWTCcvPbe/iO0RsXfVVzsp7O2izlREzTlEliZlm10EAbP5s2o0LDbXu9AR1WCNTIIIPXTSsmJ5ftOSTmEgjQ7AqqGBHVVGnxEEmgPfBbTrbIdrTHMT9GGA170tmZiWJJJPWfjUhWrguHranLOoVdfBZj+J1raoBSlKA18dhTcSFdkM+0u/gfwJ9xg9K0LnBHzFlvlSWDRBiYIOgcbyJiDpUvSgIhuBnIVF0jvs6mDKkh9u94vPnHnXscPuqrxeLMVIUGQATBB3J0169ekTUpSgIZeDXRqL5UkqToTJCqmpzgmY1O/gRE1kfhNzpiH3O8kRJMHvTtCyCNp0JJqVrR4rxyxhkz37qWx0zHU/dXdj5AGhlJt4Rlw+GZXZi0gqqga/VL6mSdSGA/q/LW47zDZwdsXMQ5VS2UEKzS0Ex3QY0B3rnvMHprUSuDtZj+su6D+rbBk/Ej3VT7eF4lxd5PaXVn2mOSyvTTZJ+6JqvK9cobs7FHZNjSs1D4Ieez9e86BjfTZhVkW7V64fEhUX5lifwrmHMXMz4l7txbYQMXaJLRmnQHSTr4VcOSvRI9wi7jgUTpZ2dvvkewvlufLrUue2W1i7qIgVbdxwqgQoAaAAB0pX3kt5beRLqP8HTGUNP7TxvJvb4ck/0IDiAi7ZTwKD+zP8AE1LcQvlrsZVYCF1n3nWPOobHXoxKjfvfKIrKcSe0nQ6Ox+GgirBx08VNeLPtm/8ATlspOrEaQAV2JPUd38au+BXuLr0Fc8wuKJyqZJYqNeg3MaDxromFGlZRf0P5Wc256xWbGMPsKq/+3/tUFaOo99Z+N4jPibreNxvlMD8K1EbasHOslmbfmWGxdrpPoexy28cbZ2v2mSOhYQ4n4K3zrlWHep7hPFGs3Uupo1tgw94MwfI7fGrK9pYOi/bg0fpLhXKuHw+IuX7FsW3uqFcLohgzIXYHfaKma4Bwn0oYyziHus3aJdbM1ppy/wDx9UgCBGmmoNdh5X50w+PSbTQ4EtbbR1+H1h+0NPcdKoxtU3jqRars+7TxU5bxfVbonqUpUpzxUAnOll8UcPbS/dKP2dy5btM1m2/2blwaAjruB1ipDjnGUwthr1wMUSM2UAkAkLJkgACZJJgCTVXxXCcNdvNfwWP9UxF0qXyMhW4dY7XD3NCSJ1EHUnU61q5JPGdzZReMl3pVCxfMXE+HjNi8PbxeHUd69hsy3UA3LWTIPXaAOrVbeBces4ywt/DuHtvsRoQeoYHUMOoNbGpIUpSgFKUoBWHE4tLYzXHVB4sQB47nyBPwrNUXxThjvesXrbDNZL9xpCurrlOoBKsCAQYOmYfWkAbY4laJIF1JGWRmWRnnJpP1oMeMaUTidoqHF22VIYhgylSF9ogzEDqelV/BcovY9WNu4mbDItoEg/SWoIcMBsZIKanJBGzMDrXeH5sJinRLuS8xNq29q4HtZ2RrjC2IuQbua5ETpIDCAQLMeMWcpbtreVSQxzrCkbgmdCIMztXpeK2Tc7MXbZuSRkzrmkAMRlmZAIJHgaqmF4Hfuxcy2g2a6LguC9kvLeFsOSrqjKy9kgAgqVLDcyJGzyuy3lcMgVcYL4ABHdGF9UygbA/W8I086AgPSrzVjMH2S4cqlu6CO0iXDg6gT3RoRGk77RVH4V6Pcfj37W7mQNvdvlsxHkp758pgedd4uWFYgsoJUysgGDqJE7GCRPnXuoJUqcsye3gdSjtKWnq4KoJS6y6lK5f9E+Dw8NcU4hx1uAZB7re372armiAAACANABsB5V6pUsYqKwkULbrLpcVksvzFUjjHojwmJvPde5fDOzMQrW4ljJ3tnSrvStiNNrZHOrnoMwTPnN3EyDPt2v8ASp/yNwUk9titVy+3a2mf1VdFpQZ2wc6T0GYIOr9riSVMjv2o2A/VeVTSejjDj69795P8lWulDeNs4LEWcvxH/Dzw53Zu0xQzMTAe3AkzAm0THvNeR/w7cP8A12L/AH7X+jXUqUIzmQ/4fsB+uxf79r/RrOvoKwQ/nsV+/a/0q6NSs5aN1ZJcmU7C+izCJh2sN2lxGbMpcrntNEE22VBEwJBkGBIrm/NHo+xXDn7ayzPaQyLqSHt/fA1X7w08YmK7zQiobKlZu+fiXdL2hdp3s8xfOL5M5Vyd6YQYtY/Q7C8o0P8A3FG33l08hvXTrGPtuYS4jHKHhWB7rSFbQ+yYMHYwa556QPRjZa1cxGGBt3FBY20Ustz7qKJVj5aeIGprlXBuM3cJfW7ZbK6GI6EdVcdQeo+OhAIg72VTxPfzOmtBRr4uzSvhfWL5Z8n4etj9Hcfxty1YLWrBvtIGQRsdyQTqB4Dfy1I5Fx3l3EXSey4dZsXYV8tsot4LJQXDhkvspVZMEqTMiAdau/C/SYMTYLWcNca9ouQlMgY9XcElbfXMVBIBgE6Vgbhj24voe0xSt2jOYXtpEPbP2UZe6o2QhDqV1o63tLTUzjCcs5eMLGF5s4TcqZOMlhr5lBu8x461hhba9csLZCqy3n7PsCoWVZk+nuk+0okLlZd9q8+i3mh8JjG7TP6riCA7Gz2NtXM5Lg7xEH2SYEggn2dLpzFwU8SudqVbCgWyqHTtnO6Nd3CBTJCjvEEglZK1yHiFhSGVld3tKXuDVouLPaFhH0j5g2Z27iJA10B0o1kJXSjXPix8dvXVP687ClXbDGMP168vcfqilcV5L9Lz4Sz6vj7dy4bakrct5WYKokrcViuiexmkyRl1ImpjifpyQZxh8LcJRQSbpVApImCFLaxrBYdfCK7PewxnJV7uWcYOpUrkWA57xgYX2Nu47he0sS9u1bRspBWc0MoB1O+Y+CiuuCtKb4XJuPTb17zNtMqmlI+0pSpyIUpSgFKUoBSlKAUpSgFKUoBSlKAUpSgFKUoBSlKAUpSgIjmPjb4ZFZbJcEwzlstu0PtXSAzBfMKQOpUa1VOI8upjXF3FFLhjui0vZpBG+YE3H02l8vUKKvHEuIpYtNcuGFXw1YkmFVQNSzEgADckCqnwrBZA7FBb7V8/ZKe5akAZVA0nSWI0LFjXl/xFqLKao8FvDn+1c3555rBlTlB8UXhlbtchvhrovYK/BG9u7qrDqpZRMf1Ses1cLLkqCy5SRqJBg+Ejf316mmb8a8NdqLL8d5u116/ybXX2XNOx5fj1/k+1W+dMPbt4DEsttR2mXtCoUF8zopLHQE5SdWOniKsZNfHUEEEAgiCDsR5itaLe6sjPomnjxw8kSeHk5L+Q+17drxAu3imZIbNasq4bLlgNmIUyY1MR57PKfL1rE4griL9tAbr37650DEkt2dlZM6C4xcjaYnVSLZxfgJVAi9o+GE/R24N6wDE9gSJa3oD2IIIgZDoEMa3oktXrJu4S9buo4EZAEJVQO4obOgJZROYA5h3iOnvtBKN/9Sp8Uf8AjtlbYw/l8cLzOs9VC2GPyy6v459e9kxj+Q7pvZMP38ObJGa44y6yAgCgliIHeKxDGSSNegcPFzsbfbZe1yL2mScmeBmyyAcuaYkbVzzkLg7gxhr5sGzcAxFp7JyuDJ0EoFJEiSCykHUrGbpddvTVQgnKMcZ9fD6FO+ycmoyecClKVaK5r47GraTO0xKqANyzMEUDzLMo101rXxnGktKxcQyhiFlZfKpfu69QrATHsnwraxeEW6hRxKmOpBkEEEEagggEEaggGta/wZHJLFyWtm23fYZlM6MAYMZmg9JNAeRx23DSYKsy5SRLEFlEe8qYr1a45aIXvgFssKd5YEgafdbb7J8K8XOXrTGSGnMW9phJLZ9YPjJ+Jr7h+AWkcOubMsRLsRoHUaE7Q7/PyEAYxzFb7d7JDAoSGbu5RCW7stBkLFwDMREgjwnM3HLIE9osbaSdZyxAHtTpl38q8Yjl6y7OzKZcksQzAnMiWyJBGhVE08VVtwDXjE8voxRgzB1Kd8ksxVWDRJPUqPEDWBqZAy2+O2SYFxTJ7sHNmEI0iPK4n7y+Ipa47aYwrgjx6Hu23GWfakXU2ncCvCcu2V9kMv3WYR+iGmvhZtiPI+Jnzb5ZsKAArQMsd9jGUW1UiTuBat6/s+ZkDZw/FrTtlS4rMRMD4H5wRpv8jWFuP2sqlWzZikCCDDMiTDRoO0QnrBHiKyYfgtpHzqCDmLbmJIgmPE6n361rNytYOhVmERlZ2KxKNEExE2008vMyBtvxe0DBuKDEx1Ox0G5IBBI6SJrHj+N2rWYFgXVS2Qe0YBbSdJygmPAHwNeDy7aKspzsrxmDO7AkALJzE96Auu8gN7Wtfb/BEuXHZyWDgALqMsK6EzO5DsKAzfla1JHaLIbKfI6DXyllE7ajxr4/FreUMHUrnykyBBAJO/kJjwrAOW7OfNDyc0y76hozBtdVMLofAVm/I6dktslyq7ZnYtsRqxMnQ0B9bjFvIHDZgWyiATLQTG2mg3Om3iK84Xjdq4qEOAXgAHfMRmg+cfPpNffyPby5YMZw/tGZAC7+4RFecNwO3bfOmYGAD32ggBVGYTBgKInz8TQGV+LWgSDcUQQN+pJX+0CJ8QRXnhvFBeBhSsKjax9cZuh6bVjTgVtWDLnBDs4h3gFzmcRPssdSu0x4CMuE4UlsjJmEAD2jBCjKJ8dKA3KUpQFf5uwLFbd9AXOGYubY1zIQVcqv6xVJKnc95R7ZrVs3g6hlIZWAII1BB1BB8CKtVUvCWQl7EJb/AESXe4PssQHuKv7AZtPAll2UV5D8TaOMoLUp7r2X5r7r9PcYZXl5bulMropdblqbnaEi6iX7d4koRAbKrbz3mIBgkn03Ll0HL2aNZZrwyC4beQPc7RGXKPmBBBAI61bKV5T/ADC39+vhjx2+H6GMlRx+E9XXtGW0rtjHcFmVVZD2zKLjERHfMKSIYyDOh+8KwKZrKWoUrZ7O+hysWsglkYsoymWDAHqtx/DS20o9dJxw1v459/Tyzt5jJHcauMFtgObaPdRLtwAFraNKyk6A5ii5jIUMWg5at3DOGW8PbFuygVRJjUkk6ksxksxOpYkknUmqnxfHWETJiHRVuhlhzAYR3gT0EGpXkrjgxFgr2q3XsN2bOrBs4ABR5UxLoVJ/azjpXq/wxYu7lBxw+ecc1y5+T/Uyiw0pSvXmRStbHYo21zATrqPLUmPPStZuNCf0b++PIn+4iPHSgJKlR35ZGkK2u20dd9dDpEGDOleLfG+6CbbzGsDSf8DGh8YFASlKjV4xuMhJBbaBoM5GjHwU+UyOlfRxgfYbx84nLMb79InbTUUBI0qNHGgSB2bycsSAJzfHpsfA6V9TjKmIVtYPTQExqJnxnwIM0BI0qMHFzOqGJYSNj3sq69PEz0IPWvv5cX7De1l6aGVHe17urdfA+UgSVKjk4yDujgZGbUaypAygfaMnT3eNDxgSAEYyQJERqAd52giD1oCRpWOxdzIrQRmAMHcSJ1rJQClKUApSlAKUpQClKUBpca4iMPh7t4iezts0faIGg+JgfGqRw3jeHtWlRsQjNu7a952JZ2/rOWPxrolIrl9o9mx18YxnJpLfbqCjfnJhv19v51IJcDAEEEESCNQQdQQfCrTFVP8AMy4LjW0vdnhCcwRJW8szmto49i1OoK94Biq5QqmvO6n8L4S7ieXnfPh47GuDxh8fbuM6o6s1tsrgEEqd4YDY/wCB8DWPG41gy2rKC5fuTkQnKAojM9xgDltrIkwZJAAJIFSXFOVF7NDhFSzdsLlt6RbZNzbuZROQnXNBKt3hOobZ5d4B6urM7C5fuwbtyIkjZUH1baSQq+ZJlmYnar8McOoXHLNa382/DyX7beZnBVrPFZxmEDq1m8l8pctNuBctXwCCNHtl1WHXQ9YIIF8t4VFZmVFDNGYgAFomJI1MSd/GsGP4PZvNba7bVmsuHttsyN4qRqJ6jY9Zrcr1Gj0kNJX3UHtlteWehkUpSrgFKUoBSlKAUpSgFKUoBXgWViMoiZ2G8zPvnWlKA90pSgFKUoBSlKAUpSgFKUoBSlKAUpSgFKUoBSlKAUpSgFKUoD//2Q=="/>
          <p:cNvSpPr>
            <a:spLocks noChangeAspect="1" noChangeArrowheads="1"/>
          </p:cNvSpPr>
          <p:nvPr/>
        </p:nvSpPr>
        <p:spPr bwMode="auto">
          <a:xfrm>
            <a:off x="153988" y="-912813"/>
            <a:ext cx="2438400" cy="187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4" name="AutoShape 4" descr="data:image/jpeg;base64,/9j/4AAQSkZJRgABAQAAAQABAAD/2wCEAAkGBhQSEBUUEhIVFRUUFRoYGBgXGRgYFxcZHCAXGBwgFhgYGyYeHBwjHRgXIC8gIycpLSwtHh8xNjAqNSYrLCkBCQoKDgwOGg8PGjUjHyQxLykxKi8yMDQpKzUsLCksMi40Li8vLC4pLCwsLCwvKiotNC81KSwsLCwsNC8sNCksKf/AABEIAMUBAAMBIgACEQEDEQH/xAAcAAEAAgMBAQEAAAAAAAAAAAAABQYDBAcCAQj/xABJEAACAQIEAwQGBQcKBgMBAAABAhEAAwQSITEFBkETIlFhBxQycYGRI0JScqEVFjNTYpKxJENUgrLB0dLT4QgXJXOTwoOiw2P/xAAaAQEAAgMBAAAAAAAAAAAAAAAAAwQBAgUG/8QANhEAAgIBAgMFBgUCBwAAAAAAAAECAxEEIRIxQQUTUWHwInGBkaHRBjKxweEjQhQVJDNSYvH/2gAMAwEAAhEDEQA/AO40pSgFKUoBStfHY+3Zttduutu2glmYgKB5k1H4fme27WgLd8LfMWma2yq5hn695O6rHvhZA0mgJilYMbjFtW3uOYW2rOx3hVBJ0HkKisHzjYuthlXPOMttdtShE21GYs32RGWJ3zCgJylJqN4Nx+1ihdNrMRZvNZYspXvpGYLO4BMSNN6AkqUmvhOlAfaVWOHekbBXjaC3HAxDtbtM9u4qPcWJUMVidesTsJqzzQClJrBjcWtq29xpy21ZjlBZoUEmFGpMDYb0BnpWDA4xbtpLiyFuIrjMCrQwBEqdQddjWegFKj+Mcct4a01y5mITLmW2puOM7ZV7iy0T5dDUhNAKUmlAKUpQClKUApSlAKUpQClKUApSlAKUpQHPPSuha7w0XTGD9cU4gn2ARl7MXDsEJzgk6fhVg5w5pXC4DEYi0FuvYTMoHeAZoVS2XYDNJ1Byz76z8e4FfvuDax1ywmXKba2rFxWMkye1RjqCBG2lRtvk3FquVeLXlX7Iw+DC/IWooCn8w37vqNwtj1unHer4JctzPaDXGZrt1iD2aMyFxkSAqhZmRG5e4rbs4rieKWAnDcEmEsKDEGM7aDVTnNpJ02PhVkHJ2LgAcWvQpkD1fBwD5DstPhQ8n4zX/q17ve1/J8J3une+i108aAqHCea71q4vaYh7icP4WcRem4W7fEXRnAOssgBhTtqsaETj4fx31HD4LDNcIUYK9j8QVaHxD95+zR1M+2WZoOqoNcszczyfjDM8XvHMIM4fCajwP0Wo1O9G5Pxh34veOhGuHwmx3H6LYwNKAq/CsRib/wCSsN65e7W5h72LxNxX72V9E/ZIV3ygEFQVGhE1beb+J/k7g91jdZntYfs0uOZd7hAtqzHqxYhj8a8DlLGDbi9/aP0GE2/8W1fH5Rxh34vfPvw+EP8A+VAUrkngwtY7C4PF94YXBJisIogKLjmb5IH6Rw5bL4BZidak+WeYbmNW3jLmOSwitedrYuTkBmzaS5aBChFkXCzyWcgd0RVi/NDGaf8AV7+m38nwmnu+i0r4vJ2LExxa8Mxkxh8IJPifotT50BTr/GMWnD7mHuXLqY71uzgFvLddrdxmZbguoS2jG2xzAfsyB7I+8V4piEt43ssVeFrE4zDYTB3XuMSriBfdGJEJKuJHdJU1Ycd6NsRdeyz8VukWGLWx6vhoVmBUnKECnQndTE1IHlDGQB+V78Db+T4TSNo+i0igIqz2uJ4jjCuJxFvD4EWLYFtye0dAL10ENOpAVG2J8dWBg+XucLmKxGCd8Sw7RMRjcSquRbW2kpatKo3CxLCJJDEz0uQ5Txo24xfE/wD8MJ/pV5Tk7Fjbi14QI0w+EGm8fotvKgKTy3iHZOHgYi6t3iWNuYq6e2cnsLQMWyc2sp2Kkb6R9XSSw3H8XizYe29xbt/iJy2lJC2MFh2ZLnaqNCWIIJbdmUCIEWReT8YIji14ZRAjD4TQeA+i0Hur6vKGMBJHF74J3Iw+EBPv+i1oCjY3jmJvWnupirttcdxVbGFK3CAtlGKs4k6L3X7qxJImYArswqpfmhjNP+r39DI/k+E0Pl9FpuatVlCFALFiAAWMAk+JA018qA90pSgFKVrPxK0GKm7bDBlUgsoIZ/YBEzLdB16UBs0rVbidoMFN22GJgDMskywgCd5Vh7wfA1iw3HbFy2txbyZHMKSQMxnLpPmQPiPGgN+la+G4hauMy27qOU9oKysV1Ze8AdNUca9VI6GtigFKUoBSlKAUqA5zGI9WLYYnMurBTDEeR8vAVzW/zNjbORu3uFjuQS6SdgQZB+IqldrI0z4JIlhTZYnKKylzO018muUtzdfu2h6zmB10XuT5kKf4/wC9UTmLnjF3Ld/D9qFso4guxLGM0BTJJkQ0bKQNjFbaTVLVWuEFsuv8FmzRuutTk+fkfot7zfVSfvHKP4E/hUcvELzXWtotvu5c7yxVNiViBmcgggAgKCCTqA3DF9MmMCIi3iypbVXYIobRcuYuwYyTlYkxJJECQa7TyBxi1iuH2b1lWVXDSH1bOGYOWP1izhmnrNXZ1yi9ym44LFSlK1NRSlKAUpSgFKUoBSlKAUpSgFKUoBXk3BMSJOoHX5Vq3eLW0ZldgpWJnaDBn3aga9SKjsdYsPmdrpCzMj6pygaGNI7P55h1oCdqv8a5b9ZZrlu9kz2QsgSDctt2mHuSD/NuztH1pXw1838DZzFTeYRJgDSCMoB7uoEnKOug1y0FuzbEi7cyurKIBGX2LTMpjQywJ8TqNqAx8R5auvcQq9vIpwzahgxazdN15y+0GmRmnKZgd4mtWzyddXswWsXEyG1cW4jMpTO1xGUTGfvEFTIOmvd1kLaWFdX7c91mYA7TMNEjYbADYbV8bC2XY2luv32noRI1ygkad2NNiB75AkeC8ONm2ysQS169ckeFy5cugGeozx8JqQqAwfq8k9qXlSNQRo8EbAfVGn7OuwmtbEW7JZT6wzARPiQtsnMpUCW1V5ExmHiKAtFKg8J2Nu5IuFmlVOYbGLhgSBBaCYHy1qQs8XtOQFcHMQBE7kMw/BG+VAblYL+MVCA5y5pgnRdI0LbAmdJ3g1rcw8QaxhL15AC1u2zgNMEgE6wQYrlXFsRxTEKG7TOrQwW2/ZgAwfZKD8WNQ2Wxr5k1dfGdS4jjEuWnRWnOrKCAcpJBEZwMsnaJrmV+9lEZQY6xr8ap+OTHZs163iHgBQWzuE80KTE+XlrXrDcXNllS5cJH1hczqwPl2qqdPCuP2hQ9TiUOa+p3dE69PHeWc/T7kticSzGT0qhcY4YLb5PWFYFpYMO8oEwDGaYgjpuNPC9Xlg1z3j1hUvurMXk9ZlFMNprB0Jj3VL2FLFslnpy8fWTftVexF46+vmYeLYgToVKu2YqsyJCyCxEnYDwkEjfXr3oU5pxj3FwrWEbDi3mN5FACHLbyKzIezzZcqlIDTJPWuacD5aa9N8MLVuSE7oZmgxIXaJET4zVv5Z4u3DxeW1cym+1tncqBBSQcikwuYEydfLLArs6rW1cbWd/I4k6LWu8xsfoGlUPkzn8Xn7K9AZzKPqJkyFYHY6wPl775UddkbFmJBZVKp4khSlYWxYBjWpCMzUrB62POvvrQ86AzUrD6yPOnrI86AzUrXGOWYr160POgM1Kw+tjzr564vnQGelY7V8NtWSgML4JC2YoubxjXp1+A+QrGcJaRCMqKk5iIAWRBk9BBANUX0i+kc4aLWDu22uyRc7pc2/CDOQNMyCD7h15nZu43imIW0bly87GYZjkQdWIHdVR4geA1JAqvO9RfCt2dfTdlWXV99OSjDxf2O0LzBgLl8WLIW/daJFlQyqoPtNc0QBTrvMxAJIFWB8BbIAKKQJjQaSQT8yAfhUTyhyjawFjInedoNy4Rq5/uUawvTzJJM9U0c43Obb3alivOPF9fsap4XaIjs0g+Q8Z/iSa+YbhdtNQuuYsCdSCZmD8TW3StiI07PCLSqqhB3AoBIk90ELrvIBI+JonCLQLdwHM2YyJ1yhDHhIGvjrW5SgNX8lWv1SamfZG8EfwJHxr0uAtgghFBBnQRrDDp5M3zNbFKAjuYkBwmIDTBs3JjeMrbVzvgXCcU2HtmxiWy9mph7du4JgaDQNHT++r/AM1Y1bWCvszBfonCz1Yq2UDxJPQVz/l/lvDXsNbfs4ZkGYq7KSdiWCMJJPWufrtkn+xaoeEzatflC3IezYv+ARmsv+OYH8K2TxNxHrHDsQUG8BLwnyTNrp1iicvPbEW8Zi7Y8C4eB5dqjGNutQvO1nHeqXIxCXbarLhrSKwVdZkEhmkKNFA18K5sOGUktvr/AOFjd8irnittneHXICMsEkkQDr8wKrnM1/NcQi2uUERcIldJMPptqDB38D01cFfy6zr476+c77/xrZxH0qMrfWHhsRqDp4aVa0sI6a5WI9DdQ79Pw59rn/BaOXMRaazZzglBZUabgx3j+9NR95gH02nTyqK4PxBrCBRDDqPAnU5T0EzprW4cejHUFfxHzH+FVbYN2Sa5ZZfqhKFUeJdF7uRuYe8c2mkGv0Nw64Ws22b2iik+8gE/jXGeSeVji7ytE2VILsPZMa5QepOg8gZ8J7dXR0Nbim+h5fta6M5qK5oVW8VzDaV3BJlWYER4EirJXJOMXD61enUC7c/tGuicUth5tSdEY/EConiXpLt2DBQs32QdveYqv43iYt2XuQIQTHn028TpXMMTxJncsxksSSa1yZOz4P0sWnMNbKecyPjAmpo81ZllVEHYzMjyrgdjD3XGZEYjyGlTPDeYLgsnDyQ5uBB4hSCT+I/E0yZwdRfmpVfvOs+4n5xtUzheY1ZQYnzBmuMY3hV20uZirjqyiGHy3rc5a5iNq4AzShIn/H+/3VqpGXBo65iePhVkL89vwqLuc2MQSMo8NJrS4hxYtbgZYYAHQSvu8JqrcXx1yzZLIoJmCT9UHrHXXT4itm8LLM11uyahHm9i88K5+t2xcfFOqKqjLp3mMnRFGrH+HWKpPNXpRxGMPZYYNZtscoC63bk9CV2n7K/M1Ccs8q4jiV4hWgCC9x9gJjQD2jvoNPdXauVeRMNgRNtc92IN14L+eXoo8h8SarZnby2X1O53el7P/P8A1LPD+1evSRQOUfQ89yLmNJtpuLSnvn77D2B5DX7pro3K3KFjAW2WyCS5lnaC7bwCR0A0A953JqcpU8Kow5I5mp19+pb7yW3h0+QpSlSFIUpSgFKUoBSlKA1OJcLt30yXVzLM7kEHUSCNjqarl/0bWDqjuvyb+Iq3VG8c4mbKIRl791UJOuUNOoWQW22GwJOymt42SjyZhpMry+jwr7OKuD3afwNbDciZrbW3xd5kdSrDu6giDuDUdxDjl+29vEOqC4vDsVcKd4J3bmFIkZidp6yJPuqTxHNjesXMOrWUYXLiW7lychKWcPeCtDDvE3mOh9m2xisSlxc/0RlbcjmXFfQfjUY9hctXk6STbc+9SCs/1vlVV4rwHE4NoxNh7eujESh+66kqT5TNd3PNVzOcqIVXEjDspkNraF0Pmn2dQfZ9jvT0rWPNlxh2TLaS8wu928MiK9tLLhGPaFWzC7nDozdxSYkGK0qIs6lPadtb33ID0YcFt4zAOuKw6XEW4RaZlhoIBbI4hozHcHckdKzcZ9CVlpOGvNbP2X76+4HRh8c1WDjF1iqupChsThrMDvKVDrnA20LsynxCxWn+d7WMOHSyvZKuKUW+9nterFlHaEk92F72gyyo1rbuY8OHuRvtC6Nrsrlw53x0+XI5zi+RuJ4Bs9pbmn85hmY/MLDx71ivh9KfEFVUN0ZkeSSihzAIyvoAV110mQNa6q3M1wYr1ZuzBa8EW7DC2QbRvRlz/pO7EZtjm8qh8B6PsNj8Jhb19rnaHC2VLI/go+0D4moZUOP+28F+rtWq2X+rrUvNLcy8o+lexiYt4iLF46an6Jz+yx9kn7LfAmoHmIgYm5pE3H/tN4VJ3/Qhhj7GIvr97s2/gorNwv0Vm04zYtrtofUKZWH3XDmPdEe6pYd5ymviUdXHSP2tPJr/AKtfo9/r8zmHOmJKWgv2zJ848/fFU7BWDccKokn4aCugemvg9vDXrK2tA1skjNmIIJ1M7TI+VU/ly1OZicumWeo6/wCFbSfCslKCy0i1YO69u0kWgdcuh6DrVUwl4txAsIntGgdNJHSpri3HFsooF0M0HKqkHXxMbDyqvYLDMgt3wGIUl7hGuVS3Zgn3kn4x41FWubJ7GspF5GPvG2xaypA00J6z+zr/AL1WcRbNtjKlQe8vX3wfKrPgHdwSjqUYSDrEeYB1I+FVXmjiYfEABpFpAs9CTJJHlSG7wLFhZL/yrh72KsA27ZfIcpIjptMnwNT/AOaF9rbBrM5tDmKajrMttVN9GnpCTBJdS5aZxccMCCBEAjYjzrsHL3N2Hxijs3Ac722IDjfYfWGkyJqyoPGSBwljixsaHJfALmHdy6BQUUCCp2J0hTpVsrk+N9Ndy3ddBhEOR2We0bWCR9jyrD/zzuf0NP8AyN/kqDv61tkvrsnWSWVD6r7nXqVyH/nnc/oaf+Rv8lanFPTTiLlvLatLZaQc4bPoNxlZI1p/iK/E3j2NrG8cGPivudppXGOG+m3ErAvWLV0eK5rbf+w/AVbeDel7C32CNavo56BO1Hw7OWP7tZjfCXJkV/ZeqpWZQ28VuXbEYlbal7jKiqJLMQqgeZOgrWscbsOwVL1ss2yhhmO50EydATp4GqlxTF+s8cweHaext4V8WEYEZrubs0LIwBlBLAESCZ3FW/G8MS69p2HfsvnRuqkgoYPgVYg/7VMc4+4vilq0QLl1FLAkAkBiBuQNyB41lwuKS4ge26up2ZSGU9NCNDrVN9FmIOIs4nF3Nb1/F3QxO6pbOS3b8lQTA/aJ3JrFZxL4fj+Is2VzJiMCuJa2DA7dbnY5tdFzLGY9YnUigL5So/g/EzeV89s23t3GtushhIgyjADMpDAzAO4IBBqQoBVc42RiSLRBhS7/AM22Y2yEylLqlGDZyQD1CnTcT+JZgjFFzMASomJPQT0mokvihmi2DmII9kEToZh+gjx95oDVwN3DWgES1m+rOS0NLgz6qMsKRBICgHzINbGeyc6HDobdqGIyLurOgIXbui3M7xEbRW1h7uImHRQstqDqBrl+sZ2E7b+Vaq43Eoqh0BOgkAGSR1AfQiDIiDIIM92gMy8Ssks5twwtZnLBAyrtDa5o9ofZ0bWtdcbh2Bt+rrlRTdy5bZAKRsASubUwR4b1tWL2IhpVdB3ddWIykgnN17wnpA3rHeOKMQFBhJiCJD97dvZKg+esbigPFzjVlu69o91yQGFvdSZYS0E5vDXWdtayW+J2Rbe+EAn2oCZyNQM2ushdATWS5jLwDE2xAtzpBOfuyBDebbxtv1rF6ziYns1MidAB0A+tdGskkeMEGNDQGv63b7Ag4e3kS4AFCgroofMFjcRpGu1ZW5gtohCWyMmYAQFSVEwCNII2I31iYrLdxOIC+wuYvA0JEQxEw+moGs6TtWO3dxYAHZqYCyxKyde9s42Hl8KAmqpnNnNLpnt2TlIkZusidvDXrvVtwrsUGcQ0a7b9YgkRXI+bMVGIvDbv3P4tWUW9LCMpNy6FCa1nR7185mMsc06Abb1G4DH2habU9pLd2CQT01AgD3+dSfEnmzlDnvsDuG0H2dSI0NZMdwu2ioq2lzHvM3UmAPf9r51pKPEiKKbUprp+5S8Xq3j51feXuCXFwboXI7dIdTBAE5lA6jWG0O4E1CNwpA9sBTJcEzJ3B6kDxGm9XvC3J+Z/iY/CK2SLOjqjPLkULhOFuWrlyw0kodhOs7EeRqF4kCuIcHcN/hVj5n4ocNxAuoBzWQIO06wT7oFVG7fZ7hZjLM0k+c1rw4eSvYuF8PgyWsvAqRwHFntMGViCpkEGCCOoPSo+wlZFwlwh2VGK24LsASFB0GYjYE6a1aWxd/KsnZ/R2MFxBXW9g7JvJDM+Ud8MTqR0ad6uX5hYD+h2f3a5p6A7k4jE/wDaT+01dqqvOMc8irZdYpbSfzZAfmFgP6HZ/drT4r6M8Fet5FsrZMg57YAeB0BII191Wula8EX0NFqbovKm/mVPhvouwFmPoO0I63WLz719j/61ZsLgrdpcttFRfBFCj5ARWalFFR5I1susteZyb97K7zPy72tyzirV0WMRhs2R2XOjIw76XUBBZCB0IIOorewS4h8pvPaUCDFnMc/hLNEL1ygaxvEg7mNwQugBp0JOnmrIfwY1pDlu0NpGpJjLuQBsV0ggEREGY0JB2IjQ4fwU4XEXzhHtlL79tcsuSMl1tGe26gkB8slCDqJBExWTCcvPbe/iO0RsXfVVzsp7O2izlREzTlEliZlm10EAbP5s2o0LDbXu9AR1WCNTIIIPXTSsmJ5ftOSTmEgjQ7AqqGBHVVGnxEEmgPfBbTrbIdrTHMT9GGA170tmZiWJJJPWfjUhWrguHranLOoVdfBZj+J1raoBSlKA18dhTcSFdkM+0u/gfwJ9xg9K0LnBHzFlvlSWDRBiYIOgcbyJiDpUvSgIhuBnIVF0jvs6mDKkh9u94vPnHnXscPuqrxeLMVIUGQATBB3J0169ekTUpSgIZeDXRqL5UkqToTJCqmpzgmY1O/gRE1kfhNzpiH3O8kRJMHvTtCyCNp0JJqVrR4rxyxhkz37qWx0zHU/dXdj5AGhlJt4Rlw+GZXZi0gqqga/VL6mSdSGA/q/LW47zDZwdsXMQ5VS2UEKzS0Ex3QY0B3rnvMHprUSuDtZj+su6D+rbBk/Ej3VT7eF4lxd5PaXVn2mOSyvTTZJ+6JqvK9cobs7FHZNjSs1D4Ieez9e86BjfTZhVkW7V64fEhUX5lifwrmHMXMz4l7txbYQMXaJLRmnQHSTr4VcOSvRI9wi7jgUTpZ2dvvkewvlufLrUue2W1i7qIgVbdxwqgQoAaAAB0pX3kt5beRLqP8HTGUNP7TxvJvb4ck/0IDiAi7ZTwKD+zP8AE1LcQvlrsZVYCF1n3nWPOobHXoxKjfvfKIrKcSe0nQ6Ox+GgirBx08VNeLPtm/8ATlspOrEaQAV2JPUd38au+BXuLr0Fc8wuKJyqZJYqNeg3MaDxromFGlZRf0P5Wc256xWbGMPsKq/+3/tUFaOo99Z+N4jPibreNxvlMD8K1EbasHOslmbfmWGxdrpPoexy28cbZ2v2mSOhYQ4n4K3zrlWHep7hPFGs3Uupo1tgw94MwfI7fGrK9pYOi/bg0fpLhXKuHw+IuX7FsW3uqFcLohgzIXYHfaKma4Bwn0oYyziHus3aJdbM1ppy/wDx9UgCBGmmoNdh5X50w+PSbTQ4EtbbR1+H1h+0NPcdKoxtU3jqRars+7TxU5bxfVbonqUpUpzxUAnOll8UcPbS/dKP2dy5btM1m2/2blwaAjruB1ipDjnGUwthr1wMUSM2UAkAkLJkgACZJJgCTVXxXCcNdvNfwWP9UxF0qXyMhW4dY7XD3NCSJ1EHUnU61q5JPGdzZReMl3pVCxfMXE+HjNi8PbxeHUd69hsy3UA3LWTIPXaAOrVbeBces4ywt/DuHtvsRoQeoYHUMOoNbGpIUpSgFKUoBWHE4tLYzXHVB4sQB47nyBPwrNUXxThjvesXrbDNZL9xpCurrlOoBKsCAQYOmYfWkAbY4laJIF1JGWRmWRnnJpP1oMeMaUTidoqHF22VIYhgylSF9ogzEDqelV/BcovY9WNu4mbDItoEg/SWoIcMBsZIKanJBGzMDrXeH5sJinRLuS8xNq29q4HtZ2RrjC2IuQbua5ETpIDCAQLMeMWcpbtreVSQxzrCkbgmdCIMztXpeK2Tc7MXbZuSRkzrmkAMRlmZAIJHgaqmF4Hfuxcy2g2a6LguC9kvLeFsOSrqjKy9kgAgqVLDcyJGzyuy3lcMgVcYL4ABHdGF9UygbA/W8I086AgPSrzVjMH2S4cqlu6CO0iXDg6gT3RoRGk77RVH4V6Pcfj37W7mQNvdvlsxHkp758pgedd4uWFYgsoJUysgGDqJE7GCRPnXuoJUqcsye3gdSjtKWnq4KoJS6y6lK5f9E+Dw8NcU4hx1uAZB7re372armiAAACANABsB5V6pUsYqKwkULbrLpcVksvzFUjjHojwmJvPde5fDOzMQrW4ljJ3tnSrvStiNNrZHOrnoMwTPnN3EyDPt2v8ASp/yNwUk9titVy+3a2mf1VdFpQZ2wc6T0GYIOr9riSVMjv2o2A/VeVTSejjDj69795P8lWulDeNs4LEWcvxH/Dzw53Zu0xQzMTAe3AkzAm0THvNeR/w7cP8A12L/AH7X+jXUqUIzmQ/4fsB+uxf79r/RrOvoKwQ/nsV+/a/0q6NSs5aN1ZJcmU7C+izCJh2sN2lxGbMpcrntNEE22VBEwJBkGBIrm/NHo+xXDn7ayzPaQyLqSHt/fA1X7w08YmK7zQiobKlZu+fiXdL2hdp3s8xfOL5M5Vyd6YQYtY/Q7C8o0P8A3FG33l08hvXTrGPtuYS4jHKHhWB7rSFbQ+yYMHYwa556QPRjZa1cxGGBt3FBY20Ustz7qKJVj5aeIGprlXBuM3cJfW7ZbK6GI6EdVcdQeo+OhAIg72VTxPfzOmtBRr4uzSvhfWL5Z8n4etj9Hcfxty1YLWrBvtIGQRsdyQTqB4Dfy1I5Fx3l3EXSey4dZsXYV8tsot4LJQXDhkvspVZMEqTMiAdau/C/SYMTYLWcNca9ouQlMgY9XcElbfXMVBIBgE6Vgbhj24voe0xSt2jOYXtpEPbP2UZe6o2QhDqV1o63tLTUzjCcs5eMLGF5s4TcqZOMlhr5lBu8x461hhba9csLZCqy3n7PsCoWVZk+nuk+0okLlZd9q8+i3mh8JjG7TP6riCA7Gz2NtXM5Lg7xEH2SYEggn2dLpzFwU8SudqVbCgWyqHTtnO6Nd3CBTJCjvEEglZK1yHiFhSGVld3tKXuDVouLPaFhH0j5g2Z27iJA10B0o1kJXSjXPix8dvXVP687ClXbDGMP168vcfqilcV5L9Lz4Sz6vj7dy4bakrct5WYKokrcViuiexmkyRl1ImpjifpyQZxh8LcJRQSbpVApImCFLaxrBYdfCK7PewxnJV7uWcYOpUrkWA57xgYX2Nu47he0sS9u1bRspBWc0MoB1O+Y+CiuuCtKb4XJuPTb17zNtMqmlI+0pSpyIUpSgFKUoBSlKAUpSgFKUoBSlKAUpSgFKUoBSlKAUpSgIjmPjb4ZFZbJcEwzlstu0PtXSAzBfMKQOpUa1VOI8upjXF3FFLhjui0vZpBG+YE3H02l8vUKKvHEuIpYtNcuGFXw1YkmFVQNSzEgADckCqnwrBZA7FBb7V8/ZKe5akAZVA0nSWI0LFjXl/xFqLKao8FvDn+1c3555rBlTlB8UXhlbtchvhrovYK/BG9u7qrDqpZRMf1Ses1cLLkqCy5SRqJBg+Ejf316mmb8a8NdqLL8d5u116/ybXX2XNOx5fj1/k+1W+dMPbt4DEsttR2mXtCoUF8zopLHQE5SdWOniKsZNfHUEEEAgiCDsR5itaLe6sjPomnjxw8kSeHk5L+Q+17drxAu3imZIbNasq4bLlgNmIUyY1MR57PKfL1rE4griL9tAbr37650DEkt2dlZM6C4xcjaYnVSLZxfgJVAi9o+GE/R24N6wDE9gSJa3oD2IIIgZDoEMa3oktXrJu4S9buo4EZAEJVQO4obOgJZROYA5h3iOnvtBKN/9Sp8Uf8AjtlbYw/l8cLzOs9VC2GPyy6v459e9kxj+Q7pvZMP38ObJGa44y6yAgCgliIHeKxDGSSNegcPFzsbfbZe1yL2mScmeBmyyAcuaYkbVzzkLg7gxhr5sGzcAxFp7JyuDJ0EoFJEiSCykHUrGbpddvTVQgnKMcZ9fD6FO+ycmoyecClKVaK5r47GraTO0xKqANyzMEUDzLMo101rXxnGktKxcQyhiFlZfKpfu69QrATHsnwraxeEW6hRxKmOpBkEEEEagggEEaggGta/wZHJLFyWtm23fYZlM6MAYMZmg9JNAeRx23DSYKsy5SRLEFlEe8qYr1a45aIXvgFssKd5YEgafdbb7J8K8XOXrTGSGnMW9phJLZ9YPjJ+Jr7h+AWkcOubMsRLsRoHUaE7Q7/PyEAYxzFb7d7JDAoSGbu5RCW7stBkLFwDMREgjwnM3HLIE9osbaSdZyxAHtTpl38q8Yjl6y7OzKZcksQzAnMiWyJBGhVE08VVtwDXjE8voxRgzB1Kd8ksxVWDRJPUqPEDWBqZAy2+O2SYFxTJ7sHNmEI0iPK4n7y+Ipa47aYwrgjx6Hu23GWfakXU2ncCvCcu2V9kMv3WYR+iGmvhZtiPI+Jnzb5ZsKAArQMsd9jGUW1UiTuBat6/s+ZkDZw/FrTtlS4rMRMD4H5wRpv8jWFuP2sqlWzZikCCDDMiTDRoO0QnrBHiKyYfgtpHzqCDmLbmJIgmPE6n361rNytYOhVmERlZ2KxKNEExE2008vMyBtvxe0DBuKDEx1Ox0G5IBBI6SJrHj+N2rWYFgXVS2Qe0YBbSdJygmPAHwNeDy7aKspzsrxmDO7AkALJzE96Auu8gN7Wtfb/BEuXHZyWDgALqMsK6EzO5DsKAzfla1JHaLIbKfI6DXyllE7ajxr4/FreUMHUrnykyBBAJO/kJjwrAOW7OfNDyc0y76hozBtdVMLofAVm/I6dktslyq7ZnYtsRqxMnQ0B9bjFvIHDZgWyiATLQTG2mg3Om3iK84Xjdq4qEOAXgAHfMRmg+cfPpNffyPby5YMZw/tGZAC7+4RFecNwO3bfOmYGAD32ggBVGYTBgKInz8TQGV+LWgSDcUQQN+pJX+0CJ8QRXnhvFBeBhSsKjax9cZuh6bVjTgVtWDLnBDs4h3gFzmcRPssdSu0x4CMuE4UlsjJmEAD2jBCjKJ8dKA3KUpQFf5uwLFbd9AXOGYubY1zIQVcqv6xVJKnc95R7ZrVs3g6hlIZWAII1BB1BB8CKtVUvCWQl7EJb/AESXe4PssQHuKv7AZtPAll2UV5D8TaOMoLUp7r2X5r7r9PcYZXl5bulMropdblqbnaEi6iX7d4koRAbKrbz3mIBgkn03Ll0HL2aNZZrwyC4beQPc7RGXKPmBBBAI61bKV5T/ADC39+vhjx2+H6GMlRx+E9XXtGW0rtjHcFmVVZD2zKLjERHfMKSIYyDOh+8KwKZrKWoUrZ7O+hysWsglkYsoymWDAHqtx/DS20o9dJxw1v459/Tyzt5jJHcauMFtgObaPdRLtwAFraNKyk6A5ii5jIUMWg5at3DOGW8PbFuygVRJjUkk6ksxksxOpYkknUmqnxfHWETJiHRVuhlhzAYR3gT0EGpXkrjgxFgr2q3XsN2bOrBs4ABR5UxLoVJ/azjpXq/wxYu7lBxw+ecc1y5+T/Uyiw0pSvXmRStbHYo21zATrqPLUmPPStZuNCf0b++PIn+4iPHSgJKlR35ZGkK2u20dd9dDpEGDOleLfG+6CbbzGsDSf8DGh8YFASlKjV4xuMhJBbaBoM5GjHwU+UyOlfRxgfYbx84nLMb79InbTUUBI0qNHGgSB2bycsSAJzfHpsfA6V9TjKmIVtYPTQExqJnxnwIM0BI0qMHFzOqGJYSNj3sq69PEz0IPWvv5cX7De1l6aGVHe17urdfA+UgSVKjk4yDujgZGbUaypAygfaMnT3eNDxgSAEYyQJERqAd52giD1oCRpWOxdzIrQRmAMHcSJ1rJQClKUApSlAKUpQClKUBpca4iMPh7t4iezts0faIGg+JgfGqRw3jeHtWlRsQjNu7a952JZ2/rOWPxrolIrl9o9mx18YxnJpLfbqCjfnJhv19v51IJcDAEEEESCNQQdQQfCrTFVP8AMy4LjW0vdnhCcwRJW8szmto49i1OoK94Biq5QqmvO6n8L4S7ieXnfPh47GuDxh8fbuM6o6s1tsrgEEqd4YDY/wCB8DWPG41gy2rKC5fuTkQnKAojM9xgDltrIkwZJAAJIFSXFOVF7NDhFSzdsLlt6RbZNzbuZROQnXNBKt3hOobZ5d4B6urM7C5fuwbtyIkjZUH1baSQq+ZJlmYnar8McOoXHLNa382/DyX7beZnBVrPFZxmEDq1m8l8pctNuBctXwCCNHtl1WHXQ9YIIF8t4VFZmVFDNGYgAFomJI1MSd/GsGP4PZvNba7bVmsuHttsyN4qRqJ6jY9Zrcr1Gj0kNJX3UHtlteWehkUpSrgFKUoBSlKAUpSgFKUoBXgWViMoiZ2G8zPvnWlKA90pSgFKUoBSlKAUpSgFKUoBSlKAUpSgFKUoBSlKAUpSgFKUoD//2Q=="/>
          <p:cNvSpPr>
            <a:spLocks noChangeAspect="1" noChangeArrowheads="1"/>
          </p:cNvSpPr>
          <p:nvPr/>
        </p:nvSpPr>
        <p:spPr bwMode="auto">
          <a:xfrm>
            <a:off x="153988" y="-912813"/>
            <a:ext cx="2438400" cy="187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5542" name="Picture 6" descr="https://encrypted-tbn0.gstatic.com/images?q=tbn:ANd9GcQVgz7V6CLNPYqrWgMe_l_CYPE363BtXkS4lSa-nv_dU6T25ox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765425"/>
            <a:ext cx="5105400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57600" y="1676400"/>
            <a:ext cx="144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food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smtClean="0"/>
              <a:t>How are cellular respiration and photosynthesis almost opposite processes?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190500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Photosynthesis removes carbon dioxide from the atmosphere and cellular respiration puts it back</a:t>
            </a:r>
            <a:r>
              <a:rPr lang="en-US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6628" name="Picture 2" descr="https://www.ebiomedia.com/images/stories/product_guides/InsideTheLivingCell/CellEnergy_img_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675063"/>
            <a:ext cx="5153025" cy="318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 smtClean="0"/>
              <a:t>Where does photosynthesis happen?</a:t>
            </a:r>
          </a:p>
          <a:p>
            <a:r>
              <a:rPr lang="en-US" dirty="0" smtClean="0"/>
              <a:t>Where does cellular respiration happen?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154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2000" cy="1401763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Comic Sans MS" pitchFamily="66" charset="0"/>
              </a:rPr>
              <a:t>ADP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943600"/>
            <a:ext cx="8229600" cy="71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u="sng" dirty="0" smtClean="0">
                <a:solidFill>
                  <a:srgbClr val="C00000"/>
                </a:solidFill>
              </a:rPr>
              <a:t>ADP = __________________________</a:t>
            </a:r>
          </a:p>
        </p:txBody>
      </p:sp>
      <p:sp>
        <p:nvSpPr>
          <p:cNvPr id="242692" name="Rectangle 4"/>
          <p:cNvSpPr>
            <a:spLocks noChangeArrowheads="1"/>
          </p:cNvSpPr>
          <p:nvPr/>
        </p:nvSpPr>
        <p:spPr bwMode="auto">
          <a:xfrm>
            <a:off x="1981200" y="5867400"/>
            <a:ext cx="4725653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rgbClr val="C00000"/>
                </a:solidFill>
              </a:rPr>
              <a:t>Adenosine diphosphate</a:t>
            </a:r>
          </a:p>
        </p:txBody>
      </p:sp>
      <p:pic>
        <p:nvPicPr>
          <p:cNvPr id="9221" name="Picture 5" descr="AT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14851" b="4837"/>
          <a:stretch>
            <a:fillRect/>
          </a:stretch>
        </p:blipFill>
        <p:spPr bwMode="auto">
          <a:xfrm>
            <a:off x="457200" y="1828800"/>
            <a:ext cx="6553200" cy="363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638800"/>
            <a:ext cx="8153400" cy="106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600" b="1" u="sng" dirty="0" smtClean="0"/>
              <a:t>ATP</a:t>
            </a:r>
            <a:r>
              <a:rPr lang="en-US" b="1" u="sng" dirty="0" smtClean="0"/>
              <a:t> </a:t>
            </a:r>
            <a:r>
              <a:rPr lang="en-US" b="1" dirty="0" smtClean="0"/>
              <a:t>    </a:t>
            </a:r>
            <a:r>
              <a:rPr lang="en-US" b="1" dirty="0" smtClean="0"/>
              <a:t>     </a:t>
            </a:r>
            <a:r>
              <a:rPr lang="en-US" sz="6600" b="1" dirty="0" smtClean="0"/>
              <a:t>-      = 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____ </a:t>
            </a:r>
            <a:r>
              <a:rPr lang="en-US" sz="5400" b="1" dirty="0" smtClean="0">
                <a:cs typeface="Times New Roman" pitchFamily="18" charset="0"/>
              </a:rPr>
              <a:t>+ ____ </a:t>
            </a:r>
          </a:p>
        </p:txBody>
      </p:sp>
      <p:pic>
        <p:nvPicPr>
          <p:cNvPr id="10243" name="Picture 4" descr="adp to atp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4495800" y="457200"/>
            <a:ext cx="43434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omic Sans MS" pitchFamily="66" charset="0"/>
              </a:rPr>
              <a:t>When the cell needs energy, the </a:t>
            </a:r>
            <a:r>
              <a:rPr lang="en-US" sz="2800" b="1" u="sng" dirty="0" smtClean="0">
                <a:solidFill>
                  <a:srgbClr val="FF0000"/>
                </a:solidFill>
                <a:latin typeface="Comic Sans MS" pitchFamily="66" charset="0"/>
              </a:rPr>
              <a:t>last</a:t>
            </a:r>
            <a:r>
              <a:rPr lang="en-US" sz="2800" b="1" dirty="0" smtClean="0">
                <a:latin typeface="Comic Sans MS" pitchFamily="66" charset="0"/>
              </a:rPr>
              <a:t> phosphate bond is broken.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omic Sans MS" pitchFamily="66" charset="0"/>
              </a:rPr>
              <a:t>A burst of energy is </a:t>
            </a:r>
            <a:r>
              <a:rPr lang="en-US" sz="2800" b="1" u="sng" dirty="0" smtClean="0">
                <a:solidFill>
                  <a:srgbClr val="FF0000"/>
                </a:solidFill>
                <a:latin typeface="Comic Sans MS" pitchFamily="66" charset="0"/>
              </a:rPr>
              <a:t>released</a:t>
            </a:r>
            <a:r>
              <a:rPr lang="en-US" sz="2800" b="1" dirty="0" smtClean="0">
                <a:latin typeface="Comic Sans MS" pitchFamily="66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omic Sans MS" pitchFamily="66" charset="0"/>
              </a:rPr>
              <a:t>ATP </a:t>
            </a:r>
            <a:r>
              <a:rPr lang="en-US" sz="2800" b="1" u="sng" dirty="0" smtClean="0">
                <a:solidFill>
                  <a:srgbClr val="FF0000"/>
                </a:solidFill>
                <a:latin typeface="Comic Sans MS" pitchFamily="66" charset="0"/>
              </a:rPr>
              <a:t>converts</a:t>
            </a:r>
            <a:r>
              <a:rPr lang="en-US" sz="2800" b="1" dirty="0" smtClean="0">
                <a:latin typeface="Comic Sans MS" pitchFamily="66" charset="0"/>
              </a:rPr>
              <a:t> back to ADP</a:t>
            </a:r>
            <a:r>
              <a:rPr lang="en-US" sz="3600" b="1" dirty="0" smtClean="0">
                <a:latin typeface="Comic Sans MS" pitchFamily="66" charset="0"/>
              </a:rPr>
              <a:t>.</a:t>
            </a:r>
            <a:endParaRPr lang="en-US" sz="3600" b="1" u="sng" dirty="0">
              <a:latin typeface="Comic Sans MS" pitchFamily="66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6248400" y="5559846"/>
            <a:ext cx="114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C0099"/>
                </a:solidFill>
              </a:rPr>
              <a:t>ADP</a:t>
            </a:r>
          </a:p>
        </p:txBody>
      </p:sp>
      <p:pic>
        <p:nvPicPr>
          <p:cNvPr id="7176" name="Picture 8" descr="energ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5240165"/>
            <a:ext cx="19240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Pi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5735465"/>
            <a:ext cx="4953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0" descr="AT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4837"/>
          <a:stretch>
            <a:fillRect/>
          </a:stretch>
        </p:blipFill>
        <p:spPr bwMode="auto">
          <a:xfrm>
            <a:off x="228600" y="4724400"/>
            <a:ext cx="1905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2" descr="AT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12000" b="4837"/>
          <a:stretch>
            <a:fillRect/>
          </a:stretch>
        </p:blipFill>
        <p:spPr bwMode="auto">
          <a:xfrm>
            <a:off x="6096000" y="4630107"/>
            <a:ext cx="16764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3209</TotalTime>
  <Words>1105</Words>
  <Application>Microsoft Office PowerPoint</Application>
  <PresentationFormat>On-screen Show (4:3)</PresentationFormat>
  <Paragraphs>205</Paragraphs>
  <Slides>77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ATP transfers energy from the breakdown of food molecules to cell processes</vt:lpstr>
      <vt:lpstr>PowerPoint Presentation</vt:lpstr>
      <vt:lpstr>ADP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Plants gather the sun’s energy with light absorbing molecules called ___________.            </vt:lpstr>
      <vt:lpstr>PowerPoint Presentation</vt:lpstr>
      <vt:lpstr>EXPERIMENTS TO FIND OUT</vt:lpstr>
      <vt:lpstr>PowerPoint Presentation</vt:lpstr>
      <vt:lpstr>PowerPoint Presentation</vt:lpstr>
      <vt:lpstr>PHOTOSYNTHESIS: Reactants &amp; Products</vt:lpstr>
      <vt:lpstr>PHOTOSYNTHESIS: Reactants &amp; Products</vt:lpstr>
      <vt:lpstr>PHOTOSYNTHESIS HAS TWO PARTS</vt:lpstr>
      <vt:lpstr>Light dependent reactions (Needs light)</vt:lpstr>
      <vt:lpstr>Light-independent reactions (Does NOT Need light)</vt:lpstr>
      <vt:lpstr>The light independent reaction is also called the Calvin Cycle </vt:lpstr>
      <vt:lpstr>THE BIG PICTURE</vt:lpstr>
      <vt:lpstr>Photosynthesis video clip</vt:lpstr>
      <vt:lpstr>Question</vt:lpstr>
      <vt:lpstr>Answer</vt:lpstr>
      <vt:lpstr>Question</vt:lpstr>
      <vt:lpstr>Answer</vt:lpstr>
      <vt:lpstr>Question</vt:lpstr>
      <vt:lpstr>Answer</vt:lpstr>
      <vt:lpstr>Question</vt:lpstr>
      <vt:lpstr>Answer</vt:lpstr>
      <vt:lpstr>Question</vt:lpstr>
      <vt:lpstr>Answer</vt:lpstr>
      <vt:lpstr>Question</vt:lpstr>
      <vt:lpstr>Answer</vt:lpstr>
      <vt:lpstr>Question</vt:lpstr>
      <vt:lpstr>Answer</vt:lpstr>
      <vt:lpstr>Question</vt:lpstr>
      <vt:lpstr>Answer</vt:lpstr>
      <vt:lpstr>Question</vt:lpstr>
      <vt:lpstr>Answer</vt:lpstr>
      <vt:lpstr>CELLULAR RESPIRATION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Aerobic cellular respiration</vt:lpstr>
      <vt:lpstr>Why does this formula look so familiar?</vt:lpstr>
      <vt:lpstr>Because… </vt:lpstr>
      <vt:lpstr>PowerPoint Presentation</vt:lpstr>
      <vt:lpstr>Cellular Respiration</vt:lpstr>
      <vt:lpstr>Aerobic Cellular Respiration</vt:lpstr>
      <vt:lpstr>Video clip – Cellular Respiration</vt:lpstr>
      <vt:lpstr>PowerPoint Presentation</vt:lpstr>
      <vt:lpstr>PowerPoint Presentation</vt:lpstr>
      <vt:lpstr>Yeast + glucose = ethanol + CO2 gas + 2 ATP </vt:lpstr>
      <vt:lpstr>PowerPoint Presentation</vt:lpstr>
      <vt:lpstr>QUIZ REVIEW</vt:lpstr>
      <vt:lpstr>Question</vt:lpstr>
      <vt:lpstr>Answer</vt:lpstr>
      <vt:lpstr>Question</vt:lpstr>
      <vt:lpstr>Answer</vt:lpstr>
      <vt:lpstr>Question</vt:lpstr>
      <vt:lpstr>Answer</vt:lpstr>
      <vt:lpstr>Question</vt:lpstr>
      <vt:lpstr>Answer</vt:lpstr>
      <vt:lpstr>Question</vt:lpstr>
      <vt:lpstr>Answer</vt:lpstr>
      <vt:lpstr>What is released during cellular respiration?</vt:lpstr>
      <vt:lpstr>Energy!  (ATP)</vt:lpstr>
      <vt:lpstr>Cellular respiration releases energy by the breakdown of __________ </vt:lpstr>
      <vt:lpstr>How are cellular respiration and photosynthesis almost opposite processes?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Photosynthesis</dc:title>
  <dc:creator>fcboe</dc:creator>
  <cp:lastModifiedBy>FCBOE</cp:lastModifiedBy>
  <cp:revision>189</cp:revision>
  <dcterms:created xsi:type="dcterms:W3CDTF">2012-03-29T20:15:30Z</dcterms:created>
  <dcterms:modified xsi:type="dcterms:W3CDTF">2017-10-26T14:08:47Z</dcterms:modified>
</cp:coreProperties>
</file>